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Caveat"/>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veat-regular.fnt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aveat-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a8045c401f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a8045c401f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a8045c401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a8045c401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a958f539a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a958f539a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958f539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a958f539a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8045c401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a8045c401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a8045c401f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a8045c401f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800">
                <a:solidFill>
                  <a:srgbClr val="595959"/>
                </a:solidFill>
              </a:rPr>
              <a:t>Workflow Humain -&gt; Workflow Agentic RAG</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fr" sz="1800">
                <a:solidFill>
                  <a:srgbClr val="595959"/>
                </a:solidFill>
              </a:rPr>
              <a:t>L’objectif est de reproduire un flux de travail humain dans la conception de l’agent IA. Nous voulons que l’agent IA imite la manière dont un humain accomplirait cette tâche. L’agent suit une architecture inspirée des procédures cognitives humaines.</a:t>
            </a:r>
            <a:endParaRPr sz="18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a8045c401f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a8045c401f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ab7722dfe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ab7722df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ab7722dfe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ab7722dfe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ab7722dfe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ab7722dfe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a8045c401f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a8045c401f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 donnant acc</a:t>
            </a:r>
            <a:r>
              <a:rPr lang="fr"/>
              <a:t>ès à notre Agent IA aux données de l'entreprise (qui peuvent rester confidentielles - On-premise), on étend alors les champs d'applications à tout type d'automatisation.</a:t>
            </a:r>
            <a:endParaRPr/>
          </a:p>
          <a:p>
            <a:pPr indent="-298450" lvl="0" marL="457200" rtl="0" algn="l">
              <a:spcBef>
                <a:spcPts val="0"/>
              </a:spcBef>
              <a:spcAft>
                <a:spcPts val="0"/>
              </a:spcAft>
              <a:buSzPts val="1100"/>
              <a:buChar char="-"/>
            </a:pPr>
            <a:r>
              <a:rPr lang="f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ab7722dfe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ab7722dfe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ab7722dfe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ab7722dfe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ab7722dfe5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ab7722dfe5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a8045c401f_1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a8045c401f_1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a8045c401f_1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a8045c401f_1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a8045c401f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a8045c401f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fr" sz="1000">
                <a:solidFill>
                  <a:srgbClr val="595959"/>
                </a:solidFill>
              </a:rPr>
              <a:t>Offrent de nombreux avantages mais nécessitent maîtrise (compétences techniques), sécurité et suivi des coûts. </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ab7722dfe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ab7722dfe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 donnant accès à notre Agent IA aux données de l'entreprise (qui peuvent rester confidentielles - On-premise), on étend alors les champs d'applications à tout type d'automatisation.</a:t>
            </a:r>
            <a:endParaRPr/>
          </a:p>
          <a:p>
            <a:pPr indent="-298450" lvl="0" marL="457200" rtl="0" algn="l">
              <a:spcBef>
                <a:spcPts val="0"/>
              </a:spcBef>
              <a:spcAft>
                <a:spcPts val="0"/>
              </a:spcAft>
              <a:buSzPts val="1100"/>
              <a:buChar char="-"/>
            </a:pPr>
            <a:r>
              <a:rPr lang="fr"/>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ec9f90f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3ec9f90f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a8045c401f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a8045c401f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a8045c401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a8045c401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a8045c401f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a8045c401f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a8045c401f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a8045c401f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a8045c401f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a8045c401f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pic>
        <p:nvPicPr>
          <p:cNvPr id="20" name="Google Shape;20;p4"/>
          <p:cNvPicPr preferRelativeResize="0"/>
          <p:nvPr/>
        </p:nvPicPr>
        <p:blipFill>
          <a:blip r:embed="rId2">
            <a:alphaModFix/>
          </a:blip>
          <a:stretch>
            <a:fillRect/>
          </a:stretch>
        </p:blipFill>
        <p:spPr>
          <a:xfrm>
            <a:off x="1" y="4573675"/>
            <a:ext cx="904735" cy="57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51.png"/><Relationship Id="rId7" Type="http://schemas.openxmlformats.org/officeDocument/2006/relationships/image" Target="../media/image14.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5.png"/><Relationship Id="rId11" Type="http://schemas.openxmlformats.org/officeDocument/2006/relationships/image" Target="../media/image33.png"/><Relationship Id="rId10" Type="http://schemas.openxmlformats.org/officeDocument/2006/relationships/image" Target="../media/image37.png"/><Relationship Id="rId12" Type="http://schemas.openxmlformats.org/officeDocument/2006/relationships/image" Target="../media/image30.png"/><Relationship Id="rId9"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40.png"/><Relationship Id="rId7" Type="http://schemas.openxmlformats.org/officeDocument/2006/relationships/image" Target="../media/image26.pn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22.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idx="1" type="subTitle"/>
          </p:nvPr>
        </p:nvSpPr>
        <p:spPr>
          <a:xfrm>
            <a:off x="311700" y="3943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5000"/>
              <a:t>Atelier Agentic RAG</a:t>
            </a:r>
            <a:endParaRPr b="1" sz="5000"/>
          </a:p>
        </p:txBody>
      </p:sp>
      <p:pic>
        <p:nvPicPr>
          <p:cNvPr id="56" name="Google Shape;56;p13"/>
          <p:cNvPicPr preferRelativeResize="0"/>
          <p:nvPr/>
        </p:nvPicPr>
        <p:blipFill>
          <a:blip r:embed="rId3">
            <a:alphaModFix/>
          </a:blip>
          <a:stretch>
            <a:fillRect/>
          </a:stretch>
        </p:blipFill>
        <p:spPr>
          <a:xfrm>
            <a:off x="509201" y="0"/>
            <a:ext cx="5853325" cy="3705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2" title="agent.png"/>
          <p:cNvPicPr preferRelativeResize="0"/>
          <p:nvPr/>
        </p:nvPicPr>
        <p:blipFill>
          <a:blip r:embed="rId3">
            <a:alphaModFix/>
          </a:blip>
          <a:stretch>
            <a:fillRect/>
          </a:stretch>
        </p:blipFill>
        <p:spPr>
          <a:xfrm>
            <a:off x="4268175" y="1592000"/>
            <a:ext cx="3309999" cy="1356375"/>
          </a:xfrm>
          <a:prstGeom prst="rect">
            <a:avLst/>
          </a:prstGeom>
          <a:noFill/>
          <a:ln>
            <a:noFill/>
          </a:ln>
        </p:spPr>
      </p:pic>
      <p:pic>
        <p:nvPicPr>
          <p:cNvPr id="173" name="Google Shape;173;p22" title="chat.png"/>
          <p:cNvPicPr preferRelativeResize="0"/>
          <p:nvPr/>
        </p:nvPicPr>
        <p:blipFill>
          <a:blip r:embed="rId4">
            <a:alphaModFix/>
          </a:blip>
          <a:stretch>
            <a:fillRect/>
          </a:stretch>
        </p:blipFill>
        <p:spPr>
          <a:xfrm>
            <a:off x="1466125" y="1714500"/>
            <a:ext cx="701375" cy="701375"/>
          </a:xfrm>
          <a:prstGeom prst="rect">
            <a:avLst/>
          </a:prstGeom>
          <a:noFill/>
          <a:ln>
            <a:noFill/>
          </a:ln>
        </p:spPr>
      </p:pic>
      <p:pic>
        <p:nvPicPr>
          <p:cNvPr id="174" name="Google Shape;174;p22" title="icon_llm.png"/>
          <p:cNvPicPr preferRelativeResize="0"/>
          <p:nvPr/>
        </p:nvPicPr>
        <p:blipFill>
          <a:blip r:embed="rId5">
            <a:alphaModFix/>
          </a:blip>
          <a:stretch>
            <a:fillRect/>
          </a:stretch>
        </p:blipFill>
        <p:spPr>
          <a:xfrm>
            <a:off x="3493774" y="3777624"/>
            <a:ext cx="701375" cy="701402"/>
          </a:xfrm>
          <a:prstGeom prst="rect">
            <a:avLst/>
          </a:prstGeom>
          <a:noFill/>
          <a:ln>
            <a:noFill/>
          </a:ln>
        </p:spPr>
      </p:pic>
      <p:pic>
        <p:nvPicPr>
          <p:cNvPr id="175" name="Google Shape;175;p22" title="icon_memory.png"/>
          <p:cNvPicPr preferRelativeResize="0"/>
          <p:nvPr/>
        </p:nvPicPr>
        <p:blipFill>
          <a:blip r:embed="rId6">
            <a:alphaModFix/>
          </a:blip>
          <a:stretch>
            <a:fillRect/>
          </a:stretch>
        </p:blipFill>
        <p:spPr>
          <a:xfrm>
            <a:off x="5284525" y="3769377"/>
            <a:ext cx="770075" cy="770075"/>
          </a:xfrm>
          <a:prstGeom prst="rect">
            <a:avLst/>
          </a:prstGeom>
          <a:noFill/>
          <a:ln>
            <a:noFill/>
          </a:ln>
        </p:spPr>
      </p:pic>
      <p:sp>
        <p:nvSpPr>
          <p:cNvPr id="176" name="Google Shape;176;p22"/>
          <p:cNvSpPr txBox="1"/>
          <p:nvPr/>
        </p:nvSpPr>
        <p:spPr>
          <a:xfrm>
            <a:off x="695850" y="2325450"/>
            <a:ext cx="24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Moyen de communication</a:t>
            </a:r>
            <a:endParaRPr b="1" sz="2000">
              <a:solidFill>
                <a:schemeClr val="dk2"/>
              </a:solidFill>
              <a:latin typeface="Caveat"/>
              <a:ea typeface="Caveat"/>
              <a:cs typeface="Caveat"/>
              <a:sym typeface="Caveat"/>
            </a:endParaRPr>
          </a:p>
        </p:txBody>
      </p:sp>
      <p:sp>
        <p:nvSpPr>
          <p:cNvPr id="177" name="Google Shape;177;p22"/>
          <p:cNvSpPr txBox="1"/>
          <p:nvPr/>
        </p:nvSpPr>
        <p:spPr>
          <a:xfrm>
            <a:off x="4572000" y="326475"/>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Prompt</a:t>
            </a:r>
            <a:endParaRPr b="1" sz="2000">
              <a:solidFill>
                <a:schemeClr val="dk2"/>
              </a:solidFill>
              <a:latin typeface="Caveat"/>
              <a:ea typeface="Caveat"/>
              <a:cs typeface="Caveat"/>
              <a:sym typeface="Caveat"/>
            </a:endParaRPr>
          </a:p>
        </p:txBody>
      </p:sp>
      <p:sp>
        <p:nvSpPr>
          <p:cNvPr id="178" name="Google Shape;178;p22"/>
          <p:cNvSpPr txBox="1"/>
          <p:nvPr/>
        </p:nvSpPr>
        <p:spPr>
          <a:xfrm>
            <a:off x="3425049" y="4474200"/>
            <a:ext cx="77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LLM</a:t>
            </a:r>
            <a:endParaRPr b="1" sz="2000">
              <a:solidFill>
                <a:schemeClr val="dk2"/>
              </a:solidFill>
              <a:latin typeface="Caveat"/>
              <a:ea typeface="Caveat"/>
              <a:cs typeface="Caveat"/>
              <a:sym typeface="Caveat"/>
            </a:endParaRPr>
          </a:p>
        </p:txBody>
      </p:sp>
      <p:sp>
        <p:nvSpPr>
          <p:cNvPr id="179" name="Google Shape;179;p22"/>
          <p:cNvSpPr txBox="1"/>
          <p:nvPr/>
        </p:nvSpPr>
        <p:spPr>
          <a:xfrm>
            <a:off x="519750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Mémoire</a:t>
            </a:r>
            <a:endParaRPr b="1" sz="2000">
              <a:solidFill>
                <a:schemeClr val="dk2"/>
              </a:solidFill>
              <a:latin typeface="Caveat"/>
              <a:ea typeface="Caveat"/>
              <a:cs typeface="Caveat"/>
              <a:sym typeface="Caveat"/>
            </a:endParaRPr>
          </a:p>
        </p:txBody>
      </p:sp>
      <p:cxnSp>
        <p:nvCxnSpPr>
          <p:cNvPr id="180" name="Google Shape;180;p22"/>
          <p:cNvCxnSpPr>
            <a:stCxn id="172" idx="1"/>
          </p:cNvCxnSpPr>
          <p:nvPr/>
        </p:nvCxnSpPr>
        <p:spPr>
          <a:xfrm flipH="1">
            <a:off x="2226675" y="2270188"/>
            <a:ext cx="2041500" cy="9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81" name="Google Shape;181;p22"/>
          <p:cNvCxnSpPr/>
          <p:nvPr/>
        </p:nvCxnSpPr>
        <p:spPr>
          <a:xfrm rot="5400000">
            <a:off x="3996800" y="2917000"/>
            <a:ext cx="768300" cy="7458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82" name="Google Shape;182;p22"/>
          <p:cNvCxnSpPr>
            <a:endCxn id="175" idx="0"/>
          </p:cNvCxnSpPr>
          <p:nvPr/>
        </p:nvCxnSpPr>
        <p:spPr>
          <a:xfrm>
            <a:off x="5577762" y="2950377"/>
            <a:ext cx="91800" cy="819000"/>
          </a:xfrm>
          <a:prstGeom prst="straightConnector1">
            <a:avLst/>
          </a:prstGeom>
          <a:noFill/>
          <a:ln cap="flat" cmpd="sng" w="19050">
            <a:solidFill>
              <a:schemeClr val="dk2"/>
            </a:solidFill>
            <a:prstDash val="dot"/>
            <a:round/>
            <a:headEnd len="med" w="med" type="none"/>
            <a:tailEnd len="med" w="med" type="none"/>
          </a:ln>
        </p:spPr>
      </p:cxnSp>
      <p:cxnSp>
        <p:nvCxnSpPr>
          <p:cNvPr id="183" name="Google Shape;183;p22"/>
          <p:cNvCxnSpPr>
            <a:stCxn id="177" idx="2"/>
          </p:cNvCxnSpPr>
          <p:nvPr/>
        </p:nvCxnSpPr>
        <p:spPr>
          <a:xfrm>
            <a:off x="5044050" y="819075"/>
            <a:ext cx="32700" cy="739500"/>
          </a:xfrm>
          <a:prstGeom prst="straightConnector1">
            <a:avLst/>
          </a:prstGeom>
          <a:noFill/>
          <a:ln cap="flat" cmpd="sng" w="19050">
            <a:solidFill>
              <a:schemeClr val="dk2"/>
            </a:solidFill>
            <a:prstDash val="dot"/>
            <a:round/>
            <a:headEnd len="med" w="med" type="none"/>
            <a:tailEnd len="med" w="med" type="none"/>
          </a:ln>
        </p:spPr>
      </p:cxnSp>
      <p:sp>
        <p:nvSpPr>
          <p:cNvPr id="184" name="Google Shape;184;p22"/>
          <p:cNvSpPr txBox="1"/>
          <p:nvPr/>
        </p:nvSpPr>
        <p:spPr>
          <a:xfrm>
            <a:off x="5485625" y="222675"/>
            <a:ext cx="343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chemeClr val="dk2"/>
                </a:solidFill>
                <a:latin typeface="Caveat"/>
                <a:ea typeface="Caveat"/>
                <a:cs typeface="Caveat"/>
                <a:sym typeface="Caveat"/>
              </a:rPr>
              <a:t># Rôle  L’agent principal est un **super agent** chargé de gérer et de coordonner plusieurs sous-agents spécialisés. Il permet d’exécuter des tâches variées en déléguant les requêtes aux agents appropriés.</a:t>
            </a:r>
            <a:endParaRPr sz="1100">
              <a:solidFill>
                <a:schemeClr val="dk2"/>
              </a:solidFill>
              <a:latin typeface="Caveat"/>
              <a:ea typeface="Caveat"/>
              <a:cs typeface="Caveat"/>
              <a:sym typeface="Caveat"/>
            </a:endParaRPr>
          </a:p>
          <a:p>
            <a:pPr indent="0" lvl="0" marL="0" rtl="0" algn="l">
              <a:spcBef>
                <a:spcPts val="0"/>
              </a:spcBef>
              <a:spcAft>
                <a:spcPts val="0"/>
              </a:spcAft>
              <a:buNone/>
            </a:pPr>
            <a:r>
              <a:t/>
            </a:r>
            <a:endParaRPr sz="1100">
              <a:solidFill>
                <a:schemeClr val="dk2"/>
              </a:solidFill>
              <a:latin typeface="Caveat"/>
              <a:ea typeface="Caveat"/>
              <a:cs typeface="Caveat"/>
              <a:sym typeface="Caveat"/>
            </a:endParaRPr>
          </a:p>
        </p:txBody>
      </p:sp>
      <p:pic>
        <p:nvPicPr>
          <p:cNvPr id="185" name="Google Shape;185;p22" title="agent_blue.png"/>
          <p:cNvPicPr preferRelativeResize="0"/>
          <p:nvPr/>
        </p:nvPicPr>
        <p:blipFill>
          <a:blip r:embed="rId7">
            <a:alphaModFix/>
          </a:blip>
          <a:stretch>
            <a:fillRect/>
          </a:stretch>
        </p:blipFill>
        <p:spPr>
          <a:xfrm>
            <a:off x="6512490" y="4352788"/>
            <a:ext cx="1498386" cy="614012"/>
          </a:xfrm>
          <a:prstGeom prst="rect">
            <a:avLst/>
          </a:prstGeom>
          <a:noFill/>
          <a:ln>
            <a:noFill/>
          </a:ln>
        </p:spPr>
      </p:pic>
      <p:pic>
        <p:nvPicPr>
          <p:cNvPr id="186" name="Google Shape;186;p22" title="agent_red.png"/>
          <p:cNvPicPr preferRelativeResize="0"/>
          <p:nvPr/>
        </p:nvPicPr>
        <p:blipFill>
          <a:blip r:embed="rId8">
            <a:alphaModFix/>
          </a:blip>
          <a:stretch>
            <a:fillRect/>
          </a:stretch>
        </p:blipFill>
        <p:spPr>
          <a:xfrm>
            <a:off x="7010150" y="3737671"/>
            <a:ext cx="1345875" cy="551516"/>
          </a:xfrm>
          <a:prstGeom prst="rect">
            <a:avLst/>
          </a:prstGeom>
          <a:noFill/>
          <a:ln>
            <a:noFill/>
          </a:ln>
        </p:spPr>
      </p:pic>
      <p:pic>
        <p:nvPicPr>
          <p:cNvPr id="187" name="Google Shape;187;p22" title="agent_green.png"/>
          <p:cNvPicPr preferRelativeResize="0"/>
          <p:nvPr/>
        </p:nvPicPr>
        <p:blipFill>
          <a:blip r:embed="rId9">
            <a:alphaModFix/>
          </a:blip>
          <a:stretch>
            <a:fillRect/>
          </a:stretch>
        </p:blipFill>
        <p:spPr>
          <a:xfrm>
            <a:off x="7703286" y="3122525"/>
            <a:ext cx="1345914" cy="551525"/>
          </a:xfrm>
          <a:prstGeom prst="rect">
            <a:avLst/>
          </a:prstGeom>
          <a:noFill/>
          <a:ln>
            <a:noFill/>
          </a:ln>
        </p:spPr>
      </p:pic>
      <p:cxnSp>
        <p:nvCxnSpPr>
          <p:cNvPr id="188" name="Google Shape;188;p22"/>
          <p:cNvCxnSpPr/>
          <p:nvPr/>
        </p:nvCxnSpPr>
        <p:spPr>
          <a:xfrm flipH="1" rot="-5400000">
            <a:off x="5995250" y="3579225"/>
            <a:ext cx="1436100" cy="1782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89" name="Google Shape;189;p22"/>
          <p:cNvCxnSpPr/>
          <p:nvPr/>
        </p:nvCxnSpPr>
        <p:spPr>
          <a:xfrm flipH="1" rot="-5400000">
            <a:off x="6685425" y="3200775"/>
            <a:ext cx="812700" cy="3117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90" name="Google Shape;190;p22"/>
          <p:cNvCxnSpPr>
            <a:endCxn id="187" idx="0"/>
          </p:cNvCxnSpPr>
          <p:nvPr/>
        </p:nvCxnSpPr>
        <p:spPr>
          <a:xfrm>
            <a:off x="7247643" y="2928125"/>
            <a:ext cx="1128600" cy="194400"/>
          </a:xfrm>
          <a:prstGeom prst="bentConnector2">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3" title="n8n_intro_1.png"/>
          <p:cNvPicPr preferRelativeResize="0"/>
          <p:nvPr/>
        </p:nvPicPr>
        <p:blipFill>
          <a:blip r:embed="rId3">
            <a:alphaModFix/>
          </a:blip>
          <a:stretch>
            <a:fillRect/>
          </a:stretch>
        </p:blipFill>
        <p:spPr>
          <a:xfrm>
            <a:off x="893575" y="1524950"/>
            <a:ext cx="2939497" cy="2179225"/>
          </a:xfrm>
          <a:prstGeom prst="rect">
            <a:avLst/>
          </a:prstGeom>
          <a:noFill/>
          <a:ln>
            <a:noFill/>
          </a:ln>
        </p:spPr>
      </p:pic>
      <p:pic>
        <p:nvPicPr>
          <p:cNvPr id="196" name="Google Shape;196;p23" title="n8n-logo.png"/>
          <p:cNvPicPr preferRelativeResize="0"/>
          <p:nvPr/>
        </p:nvPicPr>
        <p:blipFill>
          <a:blip r:embed="rId4">
            <a:alphaModFix/>
          </a:blip>
          <a:stretch>
            <a:fillRect/>
          </a:stretch>
        </p:blipFill>
        <p:spPr>
          <a:xfrm>
            <a:off x="301199" y="956574"/>
            <a:ext cx="2106100" cy="673750"/>
          </a:xfrm>
          <a:prstGeom prst="rect">
            <a:avLst/>
          </a:prstGeom>
          <a:noFill/>
          <a:ln>
            <a:noFill/>
          </a:ln>
        </p:spPr>
      </p:pic>
      <p:sp>
        <p:nvSpPr>
          <p:cNvPr id="197" name="Google Shape;197;p23"/>
          <p:cNvSpPr txBox="1"/>
          <p:nvPr/>
        </p:nvSpPr>
        <p:spPr>
          <a:xfrm>
            <a:off x="301200" y="52450"/>
            <a:ext cx="23853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4000">
                <a:solidFill>
                  <a:schemeClr val="dk1"/>
                </a:solidFill>
                <a:latin typeface="Caveat"/>
                <a:ea typeface="Caveat"/>
                <a:cs typeface="Caveat"/>
                <a:sym typeface="Caveat"/>
              </a:rPr>
              <a:t>[ Démos ]</a:t>
            </a:r>
            <a:endParaRPr b="1" sz="4000">
              <a:solidFill>
                <a:schemeClr val="dk1"/>
              </a:solidFill>
              <a:latin typeface="Caveat"/>
              <a:ea typeface="Caveat"/>
              <a:cs typeface="Caveat"/>
              <a:sym typeface="Caveat"/>
            </a:endParaRPr>
          </a:p>
          <a:p>
            <a:pPr indent="0" lvl="0" marL="0" rtl="0" algn="l">
              <a:spcBef>
                <a:spcPts val="0"/>
              </a:spcBef>
              <a:spcAft>
                <a:spcPts val="0"/>
              </a:spcAft>
              <a:buNone/>
            </a:pPr>
            <a:r>
              <a:t/>
            </a:r>
            <a:endParaRPr sz="1800">
              <a:solidFill>
                <a:schemeClr val="dk2"/>
              </a:solidFill>
            </a:endParaRPr>
          </a:p>
        </p:txBody>
      </p:sp>
      <p:pic>
        <p:nvPicPr>
          <p:cNvPr id="198" name="Google Shape;198;p23" title="logo_OpenAI_AgentKit.png"/>
          <p:cNvPicPr preferRelativeResize="0"/>
          <p:nvPr/>
        </p:nvPicPr>
        <p:blipFill>
          <a:blip r:embed="rId5">
            <a:alphaModFix/>
          </a:blip>
          <a:stretch>
            <a:fillRect/>
          </a:stretch>
        </p:blipFill>
        <p:spPr>
          <a:xfrm>
            <a:off x="4683525" y="543725"/>
            <a:ext cx="1376625" cy="1376625"/>
          </a:xfrm>
          <a:prstGeom prst="rect">
            <a:avLst/>
          </a:prstGeom>
          <a:noFill/>
          <a:ln>
            <a:noFill/>
          </a:ln>
        </p:spPr>
      </p:pic>
      <p:pic>
        <p:nvPicPr>
          <p:cNvPr id="199" name="Google Shape;199;p23" title="Visual__Agent_Builder_Template_Assets.png"/>
          <p:cNvPicPr preferRelativeResize="0"/>
          <p:nvPr/>
        </p:nvPicPr>
        <p:blipFill>
          <a:blip r:embed="rId6">
            <a:alphaModFix/>
          </a:blip>
          <a:stretch>
            <a:fillRect/>
          </a:stretch>
        </p:blipFill>
        <p:spPr>
          <a:xfrm>
            <a:off x="5026425" y="1630325"/>
            <a:ext cx="3637051" cy="2045849"/>
          </a:xfrm>
          <a:prstGeom prst="rect">
            <a:avLst/>
          </a:prstGeom>
          <a:noFill/>
          <a:ln>
            <a:noFill/>
          </a:ln>
        </p:spPr>
      </p:pic>
      <p:pic>
        <p:nvPicPr>
          <p:cNvPr id="200" name="Google Shape;200;p23" title="n8n_intro_2.png"/>
          <p:cNvPicPr preferRelativeResize="0"/>
          <p:nvPr/>
        </p:nvPicPr>
        <p:blipFill>
          <a:blip r:embed="rId7">
            <a:alphaModFix/>
          </a:blip>
          <a:stretch>
            <a:fillRect/>
          </a:stretch>
        </p:blipFill>
        <p:spPr>
          <a:xfrm>
            <a:off x="370417" y="3752817"/>
            <a:ext cx="1153125" cy="754125"/>
          </a:xfrm>
          <a:prstGeom prst="rect">
            <a:avLst/>
          </a:prstGeom>
          <a:noFill/>
          <a:ln>
            <a:noFill/>
          </a:ln>
        </p:spPr>
      </p:pic>
      <p:pic>
        <p:nvPicPr>
          <p:cNvPr id="201" name="Google Shape;201;p23" title="n8n_intro_3.png"/>
          <p:cNvPicPr preferRelativeResize="0"/>
          <p:nvPr/>
        </p:nvPicPr>
        <p:blipFill>
          <a:blip r:embed="rId8">
            <a:alphaModFix/>
          </a:blip>
          <a:stretch>
            <a:fillRect/>
          </a:stretch>
        </p:blipFill>
        <p:spPr>
          <a:xfrm>
            <a:off x="1609060" y="3752824"/>
            <a:ext cx="1153125" cy="754114"/>
          </a:xfrm>
          <a:prstGeom prst="rect">
            <a:avLst/>
          </a:prstGeom>
          <a:noFill/>
          <a:ln>
            <a:noFill/>
          </a:ln>
        </p:spPr>
      </p:pic>
      <p:pic>
        <p:nvPicPr>
          <p:cNvPr id="202" name="Google Shape;202;p23" title="n8n_intro_4.png"/>
          <p:cNvPicPr preferRelativeResize="0"/>
          <p:nvPr/>
        </p:nvPicPr>
        <p:blipFill>
          <a:blip r:embed="rId9">
            <a:alphaModFix/>
          </a:blip>
          <a:stretch>
            <a:fillRect/>
          </a:stretch>
        </p:blipFill>
        <p:spPr>
          <a:xfrm>
            <a:off x="2892520" y="3770000"/>
            <a:ext cx="1089350" cy="719750"/>
          </a:xfrm>
          <a:prstGeom prst="rect">
            <a:avLst/>
          </a:prstGeom>
          <a:noFill/>
          <a:ln>
            <a:noFill/>
          </a:ln>
        </p:spPr>
      </p:pic>
      <p:cxnSp>
        <p:nvCxnSpPr>
          <p:cNvPr id="203" name="Google Shape;203;p23"/>
          <p:cNvCxnSpPr/>
          <p:nvPr/>
        </p:nvCxnSpPr>
        <p:spPr>
          <a:xfrm flipH="1">
            <a:off x="4275850" y="479400"/>
            <a:ext cx="48900" cy="41847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p:nvPr/>
        </p:nvSpPr>
        <p:spPr>
          <a:xfrm>
            <a:off x="223925" y="3352025"/>
            <a:ext cx="2188500" cy="81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9" name="Google Shape;209;p24"/>
          <p:cNvPicPr preferRelativeResize="0"/>
          <p:nvPr/>
        </p:nvPicPr>
        <p:blipFill>
          <a:blip r:embed="rId3">
            <a:alphaModFix/>
          </a:blip>
          <a:stretch>
            <a:fillRect/>
          </a:stretch>
        </p:blipFill>
        <p:spPr>
          <a:xfrm>
            <a:off x="3064625" y="0"/>
            <a:ext cx="4633124" cy="5095712"/>
          </a:xfrm>
          <a:prstGeom prst="rect">
            <a:avLst/>
          </a:prstGeom>
          <a:noFill/>
          <a:ln>
            <a:noFill/>
          </a:ln>
        </p:spPr>
      </p:pic>
      <p:sp>
        <p:nvSpPr>
          <p:cNvPr id="210" name="Google Shape;210;p24"/>
          <p:cNvSpPr txBox="1"/>
          <p:nvPr>
            <p:ph type="title"/>
          </p:nvPr>
        </p:nvSpPr>
        <p:spPr>
          <a:xfrm>
            <a:off x="133600" y="78450"/>
            <a:ext cx="3025800" cy="7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4020">
                <a:latin typeface="Caveat"/>
                <a:ea typeface="Caveat"/>
                <a:cs typeface="Caveat"/>
                <a:sym typeface="Caveat"/>
              </a:rPr>
              <a:t>[ Frameworks ]</a:t>
            </a:r>
            <a:endParaRPr b="1" sz="4020">
              <a:latin typeface="Caveat"/>
              <a:ea typeface="Caveat"/>
              <a:cs typeface="Caveat"/>
              <a:sym typeface="Caveat"/>
            </a:endParaRPr>
          </a:p>
        </p:txBody>
      </p:sp>
      <p:sp>
        <p:nvSpPr>
          <p:cNvPr id="211" name="Google Shape;211;p24"/>
          <p:cNvSpPr txBox="1"/>
          <p:nvPr/>
        </p:nvSpPr>
        <p:spPr>
          <a:xfrm>
            <a:off x="7697750" y="1307200"/>
            <a:ext cx="1446300" cy="11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100">
                <a:solidFill>
                  <a:schemeClr val="dk2"/>
                </a:solidFill>
                <a:latin typeface="Caveat"/>
                <a:ea typeface="Caveat"/>
                <a:cs typeface="Caveat"/>
                <a:sym typeface="Caveat"/>
              </a:rPr>
              <a:t>Le marché des agents IA en 2025 !</a:t>
            </a:r>
            <a:endParaRPr sz="2100">
              <a:solidFill>
                <a:schemeClr val="dk2"/>
              </a:solidFill>
              <a:latin typeface="Caveat"/>
              <a:ea typeface="Caveat"/>
              <a:cs typeface="Caveat"/>
              <a:sym typeface="Caveat"/>
            </a:endParaRPr>
          </a:p>
        </p:txBody>
      </p:sp>
      <p:pic>
        <p:nvPicPr>
          <p:cNvPr id="212" name="Google Shape;212;p24" title="logo_MistralAI.png"/>
          <p:cNvPicPr preferRelativeResize="0"/>
          <p:nvPr/>
        </p:nvPicPr>
        <p:blipFill>
          <a:blip r:embed="rId4">
            <a:alphaModFix/>
          </a:blip>
          <a:stretch>
            <a:fillRect/>
          </a:stretch>
        </p:blipFill>
        <p:spPr>
          <a:xfrm>
            <a:off x="5010550" y="740350"/>
            <a:ext cx="321925" cy="105100"/>
          </a:xfrm>
          <a:prstGeom prst="rect">
            <a:avLst/>
          </a:prstGeom>
          <a:noFill/>
          <a:ln>
            <a:noFill/>
          </a:ln>
        </p:spPr>
      </p:pic>
      <p:pic>
        <p:nvPicPr>
          <p:cNvPr id="213" name="Google Shape;213;p24" title="GoogleCloudPlatform.png"/>
          <p:cNvPicPr preferRelativeResize="0"/>
          <p:nvPr/>
        </p:nvPicPr>
        <p:blipFill>
          <a:blip r:embed="rId5">
            <a:alphaModFix/>
          </a:blip>
          <a:stretch>
            <a:fillRect/>
          </a:stretch>
        </p:blipFill>
        <p:spPr>
          <a:xfrm>
            <a:off x="4456125" y="713250"/>
            <a:ext cx="159300" cy="159300"/>
          </a:xfrm>
          <a:prstGeom prst="rect">
            <a:avLst/>
          </a:prstGeom>
          <a:noFill/>
          <a:ln>
            <a:noFill/>
          </a:ln>
        </p:spPr>
      </p:pic>
      <p:pic>
        <p:nvPicPr>
          <p:cNvPr id="214" name="Google Shape;214;p24" title="AzureCloud.png"/>
          <p:cNvPicPr preferRelativeResize="0"/>
          <p:nvPr/>
        </p:nvPicPr>
        <p:blipFill>
          <a:blip r:embed="rId6">
            <a:alphaModFix/>
          </a:blip>
          <a:stretch>
            <a:fillRect/>
          </a:stretch>
        </p:blipFill>
        <p:spPr>
          <a:xfrm>
            <a:off x="4358150" y="362875"/>
            <a:ext cx="159300" cy="135132"/>
          </a:xfrm>
          <a:prstGeom prst="rect">
            <a:avLst/>
          </a:prstGeom>
          <a:noFill/>
          <a:ln>
            <a:noFill/>
          </a:ln>
        </p:spPr>
      </p:pic>
      <p:sp>
        <p:nvSpPr>
          <p:cNvPr id="215" name="Google Shape;215;p24"/>
          <p:cNvSpPr txBox="1"/>
          <p:nvPr/>
        </p:nvSpPr>
        <p:spPr>
          <a:xfrm>
            <a:off x="133600" y="2100675"/>
            <a:ext cx="2404800" cy="7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300">
                <a:solidFill>
                  <a:srgbClr val="FF0000"/>
                </a:solidFill>
                <a:latin typeface="Caveat"/>
                <a:ea typeface="Caveat"/>
                <a:cs typeface="Caveat"/>
                <a:sym typeface="Caveat"/>
              </a:rPr>
              <a:t>Le marché n'est pas encore stabilisé…</a:t>
            </a:r>
            <a:endParaRPr b="1" sz="2300">
              <a:solidFill>
                <a:srgbClr val="FF0000"/>
              </a:solidFill>
              <a:latin typeface="Caveat"/>
              <a:ea typeface="Caveat"/>
              <a:cs typeface="Caveat"/>
              <a:sym typeface="Caveat"/>
            </a:endParaRPr>
          </a:p>
        </p:txBody>
      </p:sp>
      <p:pic>
        <p:nvPicPr>
          <p:cNvPr id="216" name="Google Shape;216;p24" title="danger.png"/>
          <p:cNvPicPr preferRelativeResize="0"/>
          <p:nvPr/>
        </p:nvPicPr>
        <p:blipFill>
          <a:blip r:embed="rId7">
            <a:alphaModFix/>
          </a:blip>
          <a:stretch>
            <a:fillRect/>
          </a:stretch>
        </p:blipFill>
        <p:spPr>
          <a:xfrm>
            <a:off x="993675" y="1576975"/>
            <a:ext cx="572700" cy="572700"/>
          </a:xfrm>
          <a:prstGeom prst="rect">
            <a:avLst/>
          </a:prstGeom>
          <a:noFill/>
          <a:ln>
            <a:noFill/>
          </a:ln>
        </p:spPr>
      </p:pic>
      <p:sp>
        <p:nvSpPr>
          <p:cNvPr id="217" name="Google Shape;217;p24"/>
          <p:cNvSpPr txBox="1"/>
          <p:nvPr/>
        </p:nvSpPr>
        <p:spPr>
          <a:xfrm>
            <a:off x="349900" y="3268050"/>
            <a:ext cx="2188500" cy="8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2300">
                <a:solidFill>
                  <a:schemeClr val="dk2"/>
                </a:solidFill>
                <a:latin typeface="Caveat"/>
                <a:ea typeface="Caveat"/>
                <a:cs typeface="Caveat"/>
                <a:sym typeface="Caveat"/>
              </a:rPr>
              <a:t>Choix  techniques complexes…</a:t>
            </a:r>
            <a:endParaRPr b="1" i="1" sz="2300">
              <a:solidFill>
                <a:schemeClr val="dk2"/>
              </a:solidFill>
              <a:latin typeface="Caveat"/>
              <a:ea typeface="Caveat"/>
              <a:cs typeface="Caveat"/>
              <a:sym typeface="Cave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311700" y="255750"/>
            <a:ext cx="63714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4020">
                <a:latin typeface="Caveat"/>
                <a:ea typeface="Caveat"/>
                <a:cs typeface="Caveat"/>
                <a:sym typeface="Caveat"/>
              </a:rPr>
              <a:t>[ Confidentialit</a:t>
            </a:r>
            <a:r>
              <a:rPr b="1" lang="fr" sz="4020">
                <a:latin typeface="Caveat"/>
                <a:ea typeface="Caveat"/>
                <a:cs typeface="Caveat"/>
                <a:sym typeface="Caveat"/>
              </a:rPr>
              <a:t>é &amp; Souveraineté </a:t>
            </a:r>
            <a:r>
              <a:rPr b="1" lang="fr" sz="4020">
                <a:latin typeface="Caveat"/>
                <a:ea typeface="Caveat"/>
                <a:cs typeface="Caveat"/>
                <a:sym typeface="Caveat"/>
              </a:rPr>
              <a:t>]</a:t>
            </a:r>
            <a:endParaRPr b="1" sz="4020">
              <a:latin typeface="Caveat"/>
              <a:ea typeface="Caveat"/>
              <a:cs typeface="Caveat"/>
              <a:sym typeface="Caveat"/>
            </a:endParaRPr>
          </a:p>
        </p:txBody>
      </p:sp>
      <p:pic>
        <p:nvPicPr>
          <p:cNvPr id="223" name="Google Shape;223;p25" title="sovereign.png"/>
          <p:cNvPicPr preferRelativeResize="0"/>
          <p:nvPr/>
        </p:nvPicPr>
        <p:blipFill>
          <a:blip r:embed="rId3">
            <a:alphaModFix/>
          </a:blip>
          <a:stretch>
            <a:fillRect/>
          </a:stretch>
        </p:blipFill>
        <p:spPr>
          <a:xfrm>
            <a:off x="661400" y="3063150"/>
            <a:ext cx="910825" cy="910825"/>
          </a:xfrm>
          <a:prstGeom prst="rect">
            <a:avLst/>
          </a:prstGeom>
          <a:noFill/>
          <a:ln>
            <a:noFill/>
          </a:ln>
        </p:spPr>
      </p:pic>
      <p:pic>
        <p:nvPicPr>
          <p:cNvPr id="224" name="Google Shape;224;p25" title="confidentiality.png"/>
          <p:cNvPicPr preferRelativeResize="0"/>
          <p:nvPr/>
        </p:nvPicPr>
        <p:blipFill>
          <a:blip r:embed="rId4">
            <a:alphaModFix/>
          </a:blip>
          <a:stretch>
            <a:fillRect/>
          </a:stretch>
        </p:blipFill>
        <p:spPr>
          <a:xfrm>
            <a:off x="761400" y="1621063"/>
            <a:ext cx="671425" cy="671425"/>
          </a:xfrm>
          <a:prstGeom prst="rect">
            <a:avLst/>
          </a:prstGeom>
          <a:noFill/>
          <a:ln>
            <a:noFill/>
          </a:ln>
        </p:spPr>
      </p:pic>
      <p:sp>
        <p:nvSpPr>
          <p:cNvPr id="225" name="Google Shape;225;p25"/>
          <p:cNvSpPr txBox="1"/>
          <p:nvPr/>
        </p:nvSpPr>
        <p:spPr>
          <a:xfrm>
            <a:off x="1901575" y="3018303"/>
            <a:ext cx="6980400" cy="10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chemeClr val="dk2"/>
                </a:solidFill>
                <a:latin typeface="Caveat"/>
                <a:ea typeface="Caveat"/>
                <a:cs typeface="Caveat"/>
                <a:sym typeface="Caveat"/>
              </a:rPr>
              <a:t>Marché Européen du Cloud et des fournisseurs de modèles sans comparaison avec les US (et Chine).</a:t>
            </a:r>
            <a:endParaRPr sz="2500">
              <a:solidFill>
                <a:schemeClr val="dk2"/>
              </a:solidFill>
              <a:latin typeface="Caveat"/>
              <a:ea typeface="Caveat"/>
              <a:cs typeface="Caveat"/>
              <a:sym typeface="Caveat"/>
            </a:endParaRPr>
          </a:p>
        </p:txBody>
      </p:sp>
      <p:sp>
        <p:nvSpPr>
          <p:cNvPr id="226" name="Google Shape;226;p25"/>
          <p:cNvSpPr txBox="1"/>
          <p:nvPr/>
        </p:nvSpPr>
        <p:spPr>
          <a:xfrm>
            <a:off x="1859600" y="1456530"/>
            <a:ext cx="6724500" cy="10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chemeClr val="dk2"/>
                </a:solidFill>
                <a:latin typeface="Caveat"/>
                <a:ea typeface="Caveat"/>
                <a:cs typeface="Caveat"/>
                <a:sym typeface="Caveat"/>
              </a:rPr>
              <a:t>Confidentialité = Contrôler son flux de données</a:t>
            </a:r>
            <a:endParaRPr sz="2500">
              <a:solidFill>
                <a:schemeClr val="dk2"/>
              </a:solidFill>
              <a:latin typeface="Caveat"/>
              <a:ea typeface="Caveat"/>
              <a:cs typeface="Caveat"/>
              <a:sym typeface="Caveat"/>
            </a:endParaRPr>
          </a:p>
          <a:p>
            <a:pPr indent="0" lvl="0" marL="0" rtl="0" algn="l">
              <a:spcBef>
                <a:spcPts val="0"/>
              </a:spcBef>
              <a:spcAft>
                <a:spcPts val="0"/>
              </a:spcAft>
              <a:buNone/>
            </a:pPr>
            <a:r>
              <a:rPr lang="fr" sz="2500">
                <a:solidFill>
                  <a:schemeClr val="dk2"/>
                </a:solidFill>
                <a:latin typeface="Caveat"/>
                <a:ea typeface="Caveat"/>
                <a:cs typeface="Caveat"/>
                <a:sym typeface="Caveat"/>
              </a:rPr>
              <a:t>Ne pas envoyer ses données vers l'extérieur (on-premise). </a:t>
            </a:r>
            <a:endParaRPr sz="2500">
              <a:solidFill>
                <a:schemeClr val="dk2"/>
              </a:solidFill>
              <a:latin typeface="Caveat"/>
              <a:ea typeface="Caveat"/>
              <a:cs typeface="Caveat"/>
              <a:sym typeface="Cave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311700" y="47425"/>
            <a:ext cx="85206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4020">
                <a:latin typeface="Caveat"/>
                <a:ea typeface="Caveat"/>
                <a:cs typeface="Caveat"/>
                <a:sym typeface="Caveat"/>
              </a:rPr>
              <a:t>[ Agentic RAG = Agent IA + RAG ]</a:t>
            </a:r>
            <a:endParaRPr b="1" sz="4020">
              <a:latin typeface="Caveat"/>
              <a:ea typeface="Caveat"/>
              <a:cs typeface="Caveat"/>
              <a:sym typeface="Caveat"/>
            </a:endParaRPr>
          </a:p>
        </p:txBody>
      </p:sp>
      <p:pic>
        <p:nvPicPr>
          <p:cNvPr id="232" name="Google Shape;232;p26" title="llm_rag_agent.png"/>
          <p:cNvPicPr preferRelativeResize="0"/>
          <p:nvPr/>
        </p:nvPicPr>
        <p:blipFill>
          <a:blip r:embed="rId3">
            <a:alphaModFix/>
          </a:blip>
          <a:stretch>
            <a:fillRect/>
          </a:stretch>
        </p:blipFill>
        <p:spPr>
          <a:xfrm>
            <a:off x="1841615" y="1160350"/>
            <a:ext cx="6387983" cy="3983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p:nvPr/>
        </p:nvSpPr>
        <p:spPr>
          <a:xfrm>
            <a:off x="55975" y="783775"/>
            <a:ext cx="4396800" cy="4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7"/>
          <p:cNvSpPr/>
          <p:nvPr/>
        </p:nvSpPr>
        <p:spPr>
          <a:xfrm>
            <a:off x="189275" y="2197375"/>
            <a:ext cx="4086600" cy="2032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7"/>
          <p:cNvSpPr txBox="1"/>
          <p:nvPr>
            <p:ph type="title"/>
          </p:nvPr>
        </p:nvSpPr>
        <p:spPr>
          <a:xfrm>
            <a:off x="38575" y="40750"/>
            <a:ext cx="4457400" cy="13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4000">
                <a:latin typeface="Caveat"/>
                <a:ea typeface="Caveat"/>
                <a:cs typeface="Caveat"/>
                <a:sym typeface="Caveat"/>
              </a:rPr>
              <a:t>[ Cr</a:t>
            </a:r>
            <a:r>
              <a:rPr b="1" lang="fr" sz="4000">
                <a:latin typeface="Caveat"/>
                <a:ea typeface="Caveat"/>
                <a:cs typeface="Caveat"/>
                <a:sym typeface="Caveat"/>
              </a:rPr>
              <a:t>éation d'un agent ]</a:t>
            </a:r>
            <a:endParaRPr b="1" sz="4000">
              <a:latin typeface="Caveat"/>
              <a:ea typeface="Caveat"/>
              <a:cs typeface="Caveat"/>
              <a:sym typeface="Caveat"/>
            </a:endParaRPr>
          </a:p>
          <a:p>
            <a:pPr indent="0" lvl="0" marL="0" rtl="0" algn="l">
              <a:spcBef>
                <a:spcPts val="0"/>
              </a:spcBef>
              <a:spcAft>
                <a:spcPts val="0"/>
              </a:spcAft>
              <a:buNone/>
            </a:pPr>
            <a:r>
              <a:rPr i="1" lang="fr" sz="3000">
                <a:latin typeface="Caveat"/>
                <a:ea typeface="Caveat"/>
                <a:cs typeface="Caveat"/>
                <a:sym typeface="Caveat"/>
              </a:rPr>
              <a:t>Imiter un f</a:t>
            </a:r>
            <a:r>
              <a:rPr i="1" lang="fr" sz="3000">
                <a:latin typeface="Caveat"/>
                <a:ea typeface="Caveat"/>
                <a:cs typeface="Caveat"/>
                <a:sym typeface="Caveat"/>
              </a:rPr>
              <a:t>lux </a:t>
            </a:r>
            <a:r>
              <a:rPr i="1" lang="fr" sz="3000">
                <a:latin typeface="Caveat"/>
                <a:ea typeface="Caveat"/>
                <a:cs typeface="Caveat"/>
                <a:sym typeface="Caveat"/>
              </a:rPr>
              <a:t>de travail humain</a:t>
            </a:r>
            <a:endParaRPr i="1" sz="3000">
              <a:latin typeface="Caveat"/>
              <a:ea typeface="Caveat"/>
              <a:cs typeface="Caveat"/>
              <a:sym typeface="Caveat"/>
            </a:endParaRPr>
          </a:p>
        </p:txBody>
      </p:sp>
      <p:pic>
        <p:nvPicPr>
          <p:cNvPr id="240" name="Google Shape;240;p27" title="AdvancedAnalysist.png"/>
          <p:cNvPicPr preferRelativeResize="0"/>
          <p:nvPr/>
        </p:nvPicPr>
        <p:blipFill>
          <a:blip r:embed="rId3">
            <a:alphaModFix/>
          </a:blip>
          <a:stretch>
            <a:fillRect/>
          </a:stretch>
        </p:blipFill>
        <p:spPr>
          <a:xfrm>
            <a:off x="2413397" y="3199489"/>
            <a:ext cx="725201" cy="725201"/>
          </a:xfrm>
          <a:prstGeom prst="rect">
            <a:avLst/>
          </a:prstGeom>
          <a:noFill/>
          <a:ln>
            <a:noFill/>
          </a:ln>
        </p:spPr>
      </p:pic>
      <p:pic>
        <p:nvPicPr>
          <p:cNvPr id="241" name="Google Shape;241;p27" title="Analyst.png"/>
          <p:cNvPicPr preferRelativeResize="0"/>
          <p:nvPr/>
        </p:nvPicPr>
        <p:blipFill>
          <a:blip r:embed="rId4">
            <a:alphaModFix/>
          </a:blip>
          <a:stretch>
            <a:fillRect/>
          </a:stretch>
        </p:blipFill>
        <p:spPr>
          <a:xfrm>
            <a:off x="415147" y="2407089"/>
            <a:ext cx="655525" cy="655525"/>
          </a:xfrm>
          <a:prstGeom prst="rect">
            <a:avLst/>
          </a:prstGeom>
          <a:noFill/>
          <a:ln>
            <a:noFill/>
          </a:ln>
        </p:spPr>
      </p:pic>
      <p:pic>
        <p:nvPicPr>
          <p:cNvPr id="242" name="Google Shape;242;p27" title="Librarian.png"/>
          <p:cNvPicPr preferRelativeResize="0"/>
          <p:nvPr/>
        </p:nvPicPr>
        <p:blipFill>
          <a:blip r:embed="rId5">
            <a:alphaModFix/>
          </a:blip>
          <a:stretch>
            <a:fillRect/>
          </a:stretch>
        </p:blipFill>
        <p:spPr>
          <a:xfrm>
            <a:off x="380310" y="3199476"/>
            <a:ext cx="725201" cy="725201"/>
          </a:xfrm>
          <a:prstGeom prst="rect">
            <a:avLst/>
          </a:prstGeom>
          <a:noFill/>
          <a:ln>
            <a:noFill/>
          </a:ln>
        </p:spPr>
      </p:pic>
      <p:pic>
        <p:nvPicPr>
          <p:cNvPr id="243" name="Google Shape;243;p27" title="Planner.png"/>
          <p:cNvPicPr preferRelativeResize="0"/>
          <p:nvPr/>
        </p:nvPicPr>
        <p:blipFill>
          <a:blip r:embed="rId6">
            <a:alphaModFix/>
          </a:blip>
          <a:stretch>
            <a:fillRect/>
          </a:stretch>
        </p:blipFill>
        <p:spPr>
          <a:xfrm>
            <a:off x="5728560" y="196681"/>
            <a:ext cx="769650" cy="769650"/>
          </a:xfrm>
          <a:prstGeom prst="rect">
            <a:avLst/>
          </a:prstGeom>
          <a:noFill/>
          <a:ln>
            <a:noFill/>
          </a:ln>
        </p:spPr>
      </p:pic>
      <p:pic>
        <p:nvPicPr>
          <p:cNvPr id="244" name="Google Shape;244;p27" title="Executor.png"/>
          <p:cNvPicPr preferRelativeResize="0"/>
          <p:nvPr/>
        </p:nvPicPr>
        <p:blipFill>
          <a:blip r:embed="rId7">
            <a:alphaModFix/>
          </a:blip>
          <a:stretch>
            <a:fillRect/>
          </a:stretch>
        </p:blipFill>
        <p:spPr>
          <a:xfrm>
            <a:off x="2396060" y="2453914"/>
            <a:ext cx="655549" cy="655549"/>
          </a:xfrm>
          <a:prstGeom prst="rect">
            <a:avLst/>
          </a:prstGeom>
          <a:noFill/>
          <a:ln>
            <a:noFill/>
          </a:ln>
        </p:spPr>
      </p:pic>
      <p:pic>
        <p:nvPicPr>
          <p:cNvPr id="245" name="Google Shape;245;p27" title="Auditor_2.png"/>
          <p:cNvPicPr preferRelativeResize="0"/>
          <p:nvPr/>
        </p:nvPicPr>
        <p:blipFill>
          <a:blip r:embed="rId8">
            <a:alphaModFix/>
          </a:blip>
          <a:stretch>
            <a:fillRect/>
          </a:stretch>
        </p:blipFill>
        <p:spPr>
          <a:xfrm>
            <a:off x="5354763" y="3674000"/>
            <a:ext cx="609723" cy="609700"/>
          </a:xfrm>
          <a:prstGeom prst="rect">
            <a:avLst/>
          </a:prstGeom>
          <a:noFill/>
          <a:ln>
            <a:noFill/>
          </a:ln>
        </p:spPr>
      </p:pic>
      <p:pic>
        <p:nvPicPr>
          <p:cNvPr id="246" name="Google Shape;246;p27" title="Scout_web_search.png"/>
          <p:cNvPicPr preferRelativeResize="0"/>
          <p:nvPr/>
        </p:nvPicPr>
        <p:blipFill>
          <a:blip r:embed="rId9">
            <a:alphaModFix/>
          </a:blip>
          <a:stretch>
            <a:fillRect/>
          </a:stretch>
        </p:blipFill>
        <p:spPr>
          <a:xfrm>
            <a:off x="2951160" y="2437746"/>
            <a:ext cx="403200" cy="403200"/>
          </a:xfrm>
          <a:prstGeom prst="rect">
            <a:avLst/>
          </a:prstGeom>
          <a:noFill/>
          <a:ln>
            <a:noFill/>
          </a:ln>
        </p:spPr>
      </p:pic>
      <p:sp>
        <p:nvSpPr>
          <p:cNvPr id="247" name="Google Shape;247;p27"/>
          <p:cNvSpPr txBox="1"/>
          <p:nvPr/>
        </p:nvSpPr>
        <p:spPr>
          <a:xfrm>
            <a:off x="6568627" y="280650"/>
            <a:ext cx="19875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Supervisor - Planner</a:t>
            </a:r>
            <a:endParaRPr b="1" i="1" sz="1800">
              <a:solidFill>
                <a:schemeClr val="dk2"/>
              </a:solidFill>
              <a:latin typeface="Caveat"/>
              <a:ea typeface="Caveat"/>
              <a:cs typeface="Caveat"/>
              <a:sym typeface="Caveat"/>
            </a:endParaRPr>
          </a:p>
        </p:txBody>
      </p:sp>
      <p:sp>
        <p:nvSpPr>
          <p:cNvPr id="248" name="Google Shape;248;p27"/>
          <p:cNvSpPr txBox="1"/>
          <p:nvPr/>
        </p:nvSpPr>
        <p:spPr>
          <a:xfrm>
            <a:off x="1096060" y="2533251"/>
            <a:ext cx="9888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Analyst</a:t>
            </a:r>
            <a:endParaRPr b="1" i="1" sz="1800">
              <a:solidFill>
                <a:schemeClr val="dk2"/>
              </a:solidFill>
              <a:latin typeface="Caveat"/>
              <a:ea typeface="Caveat"/>
              <a:cs typeface="Caveat"/>
              <a:sym typeface="Caveat"/>
            </a:endParaRPr>
          </a:p>
        </p:txBody>
      </p:sp>
      <p:sp>
        <p:nvSpPr>
          <p:cNvPr id="249" name="Google Shape;249;p27"/>
          <p:cNvSpPr txBox="1"/>
          <p:nvPr/>
        </p:nvSpPr>
        <p:spPr>
          <a:xfrm>
            <a:off x="1096046" y="3500089"/>
            <a:ext cx="9888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Librarian</a:t>
            </a:r>
            <a:endParaRPr b="1" i="1" sz="1800">
              <a:solidFill>
                <a:schemeClr val="dk2"/>
              </a:solidFill>
              <a:latin typeface="Caveat"/>
              <a:ea typeface="Caveat"/>
              <a:cs typeface="Caveat"/>
              <a:sym typeface="Caveat"/>
            </a:endParaRPr>
          </a:p>
        </p:txBody>
      </p:sp>
      <p:sp>
        <p:nvSpPr>
          <p:cNvPr id="250" name="Google Shape;250;p27"/>
          <p:cNvSpPr txBox="1"/>
          <p:nvPr/>
        </p:nvSpPr>
        <p:spPr>
          <a:xfrm>
            <a:off x="5052527" y="2132950"/>
            <a:ext cx="6555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51" name="Google Shape;251;p27"/>
          <p:cNvSpPr txBox="1"/>
          <p:nvPr/>
        </p:nvSpPr>
        <p:spPr>
          <a:xfrm>
            <a:off x="3366515" y="2580112"/>
            <a:ext cx="7251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Scout</a:t>
            </a:r>
            <a:endParaRPr b="1" i="1" sz="1800">
              <a:solidFill>
                <a:schemeClr val="dk2"/>
              </a:solidFill>
              <a:latin typeface="Caveat"/>
              <a:ea typeface="Caveat"/>
              <a:cs typeface="Caveat"/>
              <a:sym typeface="Caveat"/>
            </a:endParaRPr>
          </a:p>
        </p:txBody>
      </p:sp>
      <p:pic>
        <p:nvPicPr>
          <p:cNvPr id="252" name="Google Shape;252;p27" title="Executor.png"/>
          <p:cNvPicPr preferRelativeResize="0"/>
          <p:nvPr/>
        </p:nvPicPr>
        <p:blipFill>
          <a:blip r:embed="rId10">
            <a:alphaModFix/>
          </a:blip>
          <a:stretch>
            <a:fillRect/>
          </a:stretch>
        </p:blipFill>
        <p:spPr>
          <a:xfrm>
            <a:off x="5373289" y="2197150"/>
            <a:ext cx="572668" cy="572700"/>
          </a:xfrm>
          <a:prstGeom prst="rect">
            <a:avLst/>
          </a:prstGeom>
          <a:noFill/>
          <a:ln>
            <a:noFill/>
          </a:ln>
        </p:spPr>
      </p:pic>
      <p:sp>
        <p:nvSpPr>
          <p:cNvPr id="253" name="Google Shape;253;p27"/>
          <p:cNvSpPr txBox="1"/>
          <p:nvPr/>
        </p:nvSpPr>
        <p:spPr>
          <a:xfrm>
            <a:off x="2961975" y="3555925"/>
            <a:ext cx="13707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Caveat"/>
                <a:ea typeface="Caveat"/>
                <a:cs typeface="Caveat"/>
                <a:sym typeface="Caveat"/>
              </a:rPr>
              <a:t>Senior Analyst</a:t>
            </a:r>
            <a:endParaRPr b="1" sz="1800">
              <a:solidFill>
                <a:schemeClr val="dk2"/>
              </a:solidFill>
              <a:latin typeface="Caveat"/>
              <a:ea typeface="Caveat"/>
              <a:cs typeface="Caveat"/>
              <a:sym typeface="Caveat"/>
            </a:endParaRPr>
          </a:p>
        </p:txBody>
      </p:sp>
      <p:sp>
        <p:nvSpPr>
          <p:cNvPr id="254" name="Google Shape;254;p27"/>
          <p:cNvSpPr txBox="1"/>
          <p:nvPr/>
        </p:nvSpPr>
        <p:spPr>
          <a:xfrm>
            <a:off x="1377625" y="1905500"/>
            <a:ext cx="1753500" cy="45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2200">
                <a:solidFill>
                  <a:schemeClr val="dk2"/>
                </a:solidFill>
                <a:latin typeface="Caveat"/>
                <a:ea typeface="Caveat"/>
                <a:cs typeface="Caveat"/>
                <a:sym typeface="Caveat"/>
              </a:rPr>
              <a:t>Specialists Team</a:t>
            </a:r>
            <a:endParaRPr b="1" sz="2200">
              <a:solidFill>
                <a:schemeClr val="dk2"/>
              </a:solidFill>
              <a:latin typeface="Caveat"/>
              <a:ea typeface="Caveat"/>
              <a:cs typeface="Caveat"/>
              <a:sym typeface="Caveat"/>
            </a:endParaRPr>
          </a:p>
        </p:txBody>
      </p:sp>
      <p:pic>
        <p:nvPicPr>
          <p:cNvPr id="255" name="Google Shape;255;p27" title="icon_strategist.png"/>
          <p:cNvPicPr preferRelativeResize="0"/>
          <p:nvPr/>
        </p:nvPicPr>
        <p:blipFill>
          <a:blip r:embed="rId11">
            <a:alphaModFix/>
          </a:blip>
          <a:stretch>
            <a:fillRect/>
          </a:stretch>
        </p:blipFill>
        <p:spPr>
          <a:xfrm>
            <a:off x="8135199" y="2673875"/>
            <a:ext cx="458400" cy="458400"/>
          </a:xfrm>
          <a:prstGeom prst="rect">
            <a:avLst/>
          </a:prstGeom>
          <a:noFill/>
          <a:ln>
            <a:noFill/>
          </a:ln>
        </p:spPr>
      </p:pic>
      <p:pic>
        <p:nvPicPr>
          <p:cNvPr id="256" name="Google Shape;256;p27" title="Girl.png"/>
          <p:cNvPicPr preferRelativeResize="0"/>
          <p:nvPr/>
        </p:nvPicPr>
        <p:blipFill>
          <a:blip r:embed="rId12">
            <a:alphaModFix/>
          </a:blip>
          <a:stretch>
            <a:fillRect/>
          </a:stretch>
        </p:blipFill>
        <p:spPr>
          <a:xfrm>
            <a:off x="7668025" y="2983275"/>
            <a:ext cx="572650" cy="572650"/>
          </a:xfrm>
          <a:prstGeom prst="rect">
            <a:avLst/>
          </a:prstGeom>
          <a:noFill/>
          <a:ln>
            <a:noFill/>
          </a:ln>
        </p:spPr>
      </p:pic>
      <p:sp>
        <p:nvSpPr>
          <p:cNvPr id="257" name="Google Shape;257;p27"/>
          <p:cNvSpPr txBox="1"/>
          <p:nvPr/>
        </p:nvSpPr>
        <p:spPr>
          <a:xfrm>
            <a:off x="5215127" y="2726525"/>
            <a:ext cx="10593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Executor</a:t>
            </a:r>
            <a:endParaRPr b="1" i="1" sz="1800">
              <a:solidFill>
                <a:schemeClr val="dk2"/>
              </a:solidFill>
              <a:latin typeface="Caveat"/>
              <a:ea typeface="Caveat"/>
              <a:cs typeface="Caveat"/>
              <a:sym typeface="Caveat"/>
            </a:endParaRPr>
          </a:p>
        </p:txBody>
      </p:sp>
      <p:sp>
        <p:nvSpPr>
          <p:cNvPr id="258" name="Google Shape;258;p27"/>
          <p:cNvSpPr txBox="1"/>
          <p:nvPr/>
        </p:nvSpPr>
        <p:spPr>
          <a:xfrm>
            <a:off x="5244425" y="4265175"/>
            <a:ext cx="944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Auditor</a:t>
            </a:r>
            <a:endParaRPr b="1" i="1" sz="1800">
              <a:solidFill>
                <a:schemeClr val="dk2"/>
              </a:solidFill>
              <a:latin typeface="Caveat"/>
              <a:ea typeface="Caveat"/>
              <a:cs typeface="Caveat"/>
              <a:sym typeface="Caveat"/>
            </a:endParaRPr>
          </a:p>
        </p:txBody>
      </p:sp>
      <p:sp>
        <p:nvSpPr>
          <p:cNvPr id="259" name="Google Shape;259;p27"/>
          <p:cNvSpPr txBox="1"/>
          <p:nvPr/>
        </p:nvSpPr>
        <p:spPr>
          <a:xfrm>
            <a:off x="7424700" y="3500092"/>
            <a:ext cx="10593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Strategist</a:t>
            </a:r>
            <a:endParaRPr b="1" i="1" sz="1800">
              <a:solidFill>
                <a:schemeClr val="dk2"/>
              </a:solidFill>
              <a:latin typeface="Caveat"/>
              <a:ea typeface="Caveat"/>
              <a:cs typeface="Caveat"/>
              <a:sym typeface="Caveat"/>
            </a:endParaRPr>
          </a:p>
        </p:txBody>
      </p:sp>
      <p:cxnSp>
        <p:nvCxnSpPr>
          <p:cNvPr id="260" name="Google Shape;260;p27"/>
          <p:cNvCxnSpPr>
            <a:stCxn id="243" idx="1"/>
            <a:endCxn id="252" idx="1"/>
          </p:cNvCxnSpPr>
          <p:nvPr/>
        </p:nvCxnSpPr>
        <p:spPr>
          <a:xfrm flipH="1">
            <a:off x="5373360" y="581506"/>
            <a:ext cx="355200" cy="1902000"/>
          </a:xfrm>
          <a:prstGeom prst="curvedConnector3">
            <a:avLst>
              <a:gd fmla="val 167060" name="adj1"/>
            </a:avLst>
          </a:prstGeom>
          <a:noFill/>
          <a:ln cap="flat" cmpd="sng" w="9525">
            <a:solidFill>
              <a:schemeClr val="dk2"/>
            </a:solidFill>
            <a:prstDash val="solid"/>
            <a:round/>
            <a:headEnd len="med" w="med" type="none"/>
            <a:tailEnd len="med" w="med" type="triangle"/>
          </a:ln>
        </p:spPr>
      </p:cxnSp>
      <p:cxnSp>
        <p:nvCxnSpPr>
          <p:cNvPr id="261" name="Google Shape;261;p27"/>
          <p:cNvCxnSpPr>
            <a:stCxn id="257" idx="1"/>
            <a:endCxn id="238" idx="3"/>
          </p:cNvCxnSpPr>
          <p:nvPr/>
        </p:nvCxnSpPr>
        <p:spPr>
          <a:xfrm flipH="1">
            <a:off x="4275827" y="2903075"/>
            <a:ext cx="939300" cy="310800"/>
          </a:xfrm>
          <a:prstGeom prst="curvedConnector3">
            <a:avLst>
              <a:gd fmla="val 49997" name="adj1"/>
            </a:avLst>
          </a:prstGeom>
          <a:noFill/>
          <a:ln cap="flat" cmpd="sng" w="9525">
            <a:solidFill>
              <a:schemeClr val="dk2"/>
            </a:solidFill>
            <a:prstDash val="solid"/>
            <a:round/>
            <a:headEnd len="med" w="med" type="triangle"/>
            <a:tailEnd len="med" w="med" type="triangle"/>
          </a:ln>
        </p:spPr>
      </p:cxnSp>
      <p:cxnSp>
        <p:nvCxnSpPr>
          <p:cNvPr id="262" name="Google Shape;262;p27"/>
          <p:cNvCxnSpPr>
            <a:stCxn id="257" idx="2"/>
            <a:endCxn id="245" idx="0"/>
          </p:cNvCxnSpPr>
          <p:nvPr/>
        </p:nvCxnSpPr>
        <p:spPr>
          <a:xfrm rot="5400000">
            <a:off x="5405027" y="3334175"/>
            <a:ext cx="594300" cy="85200"/>
          </a:xfrm>
          <a:prstGeom prst="curvedConnector3">
            <a:avLst>
              <a:gd fmla="val 50006" name="adj1"/>
            </a:avLst>
          </a:prstGeom>
          <a:noFill/>
          <a:ln cap="flat" cmpd="sng" w="9525">
            <a:solidFill>
              <a:schemeClr val="dk2"/>
            </a:solidFill>
            <a:prstDash val="solid"/>
            <a:round/>
            <a:headEnd len="med" w="med" type="triangle"/>
            <a:tailEnd len="med" w="med" type="triangle"/>
          </a:ln>
        </p:spPr>
      </p:cxnSp>
      <p:cxnSp>
        <p:nvCxnSpPr>
          <p:cNvPr id="263" name="Google Shape;263;p27"/>
          <p:cNvCxnSpPr>
            <a:stCxn id="258" idx="3"/>
            <a:endCxn id="259" idx="1"/>
          </p:cNvCxnSpPr>
          <p:nvPr/>
        </p:nvCxnSpPr>
        <p:spPr>
          <a:xfrm flipH="1" rot="10800000">
            <a:off x="6189125" y="3661125"/>
            <a:ext cx="1235700" cy="765000"/>
          </a:xfrm>
          <a:prstGeom prst="curvedConnector3">
            <a:avLst>
              <a:gd fmla="val 49995" name="adj1"/>
            </a:avLst>
          </a:prstGeom>
          <a:noFill/>
          <a:ln cap="flat" cmpd="sng" w="9525">
            <a:solidFill>
              <a:schemeClr val="dk2"/>
            </a:solidFill>
            <a:prstDash val="solid"/>
            <a:round/>
            <a:headEnd len="med" w="med" type="none"/>
            <a:tailEnd len="med" w="med" type="triangle"/>
          </a:ln>
        </p:spPr>
      </p:cxnSp>
      <p:cxnSp>
        <p:nvCxnSpPr>
          <p:cNvPr id="264" name="Google Shape;264;p27"/>
          <p:cNvCxnSpPr>
            <a:stCxn id="255" idx="0"/>
          </p:cNvCxnSpPr>
          <p:nvPr/>
        </p:nvCxnSpPr>
        <p:spPr>
          <a:xfrm flipH="1" rot="5400000">
            <a:off x="6575199" y="884675"/>
            <a:ext cx="1785000" cy="1793400"/>
          </a:xfrm>
          <a:prstGeom prst="curvedConnector2">
            <a:avLst/>
          </a:prstGeom>
          <a:noFill/>
          <a:ln cap="flat" cmpd="sng" w="9525">
            <a:solidFill>
              <a:schemeClr val="dk2"/>
            </a:solidFill>
            <a:prstDash val="solid"/>
            <a:round/>
            <a:headEnd len="med" w="med" type="none"/>
            <a:tailEnd len="med" w="med" type="triangle"/>
          </a:ln>
        </p:spPr>
      </p:cxnSp>
      <p:sp>
        <p:nvSpPr>
          <p:cNvPr id="265" name="Google Shape;265;p27"/>
          <p:cNvSpPr/>
          <p:nvPr/>
        </p:nvSpPr>
        <p:spPr>
          <a:xfrm>
            <a:off x="6032250" y="1049700"/>
            <a:ext cx="747200" cy="2918150"/>
          </a:xfrm>
          <a:custGeom>
            <a:rect b="b" l="l" r="r" t="t"/>
            <a:pathLst>
              <a:path extrusionOk="0" h="116726" w="29888">
                <a:moveTo>
                  <a:pt x="0" y="116726"/>
                </a:moveTo>
                <a:cubicBezTo>
                  <a:pt x="4945" y="108562"/>
                  <a:pt x="27432" y="87194"/>
                  <a:pt x="29671" y="67740"/>
                </a:cubicBezTo>
                <a:cubicBezTo>
                  <a:pt x="31910" y="48286"/>
                  <a:pt x="16142" y="11290"/>
                  <a:pt x="13436" y="0"/>
                </a:cubicBezTo>
              </a:path>
            </a:pathLst>
          </a:custGeom>
          <a:noFill/>
          <a:ln cap="flat" cmpd="sng" w="9525">
            <a:solidFill>
              <a:schemeClr val="dk2"/>
            </a:solidFill>
            <a:prstDash val="solid"/>
            <a:round/>
            <a:headEnd len="med" w="med" type="none"/>
            <a:tailEnd len="med" w="med" type="triangle"/>
          </a:ln>
        </p:spPr>
      </p:sp>
      <p:sp>
        <p:nvSpPr>
          <p:cNvPr id="266" name="Google Shape;266;p27"/>
          <p:cNvSpPr txBox="1"/>
          <p:nvPr/>
        </p:nvSpPr>
        <p:spPr>
          <a:xfrm>
            <a:off x="7463500" y="1434575"/>
            <a:ext cx="1130100" cy="353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2"/>
                </a:solidFill>
                <a:latin typeface="Caveat"/>
                <a:ea typeface="Caveat"/>
                <a:cs typeface="Caveat"/>
                <a:sym typeface="Caveat"/>
              </a:rPr>
              <a:t>réponse</a:t>
            </a:r>
            <a:r>
              <a:rPr lang="fr">
                <a:solidFill>
                  <a:schemeClr val="dk2"/>
                </a:solidFill>
                <a:latin typeface="Caveat"/>
                <a:ea typeface="Caveat"/>
                <a:cs typeface="Caveat"/>
                <a:sym typeface="Caveat"/>
              </a:rPr>
              <a:t> finale</a:t>
            </a:r>
            <a:endParaRPr>
              <a:solidFill>
                <a:schemeClr val="dk2"/>
              </a:solidFill>
              <a:latin typeface="Caveat"/>
              <a:ea typeface="Caveat"/>
              <a:cs typeface="Caveat"/>
              <a:sym typeface="Cave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8"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272" name="Google Shape;272;p28"/>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28"/>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a:t>
            </a:r>
            <a:r>
              <a:rPr b="1" lang="fr" sz="1500">
                <a:solidFill>
                  <a:schemeClr val="accent1"/>
                </a:solidFill>
                <a:latin typeface="Caveat"/>
                <a:ea typeface="Caveat"/>
                <a:cs typeface="Caveat"/>
                <a:sym typeface="Caveat"/>
              </a:rPr>
              <a:t> et Planification</a:t>
            </a:r>
            <a:endParaRPr b="1" sz="1500">
              <a:solidFill>
                <a:schemeClr val="accent1"/>
              </a:solidFill>
              <a:latin typeface="Caveat"/>
              <a:ea typeface="Caveat"/>
              <a:cs typeface="Caveat"/>
              <a:sym typeface="Caveat"/>
            </a:endParaRPr>
          </a:p>
        </p:txBody>
      </p:sp>
      <p:sp>
        <p:nvSpPr>
          <p:cNvPr id="274" name="Google Shape;274;p28"/>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275" name="Google Shape;275;p28"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276" name="Google Shape;276;p28"/>
          <p:cNvCxnSpPr>
            <a:stCxn id="271"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277" name="Google Shape;277;p28"/>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9"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283" name="Google Shape;283;p29"/>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29"/>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 et Planification</a:t>
            </a:r>
            <a:endParaRPr b="1" sz="1500">
              <a:solidFill>
                <a:schemeClr val="accent1"/>
              </a:solidFill>
              <a:latin typeface="Caveat"/>
              <a:ea typeface="Caveat"/>
              <a:cs typeface="Caveat"/>
              <a:sym typeface="Caveat"/>
            </a:endParaRPr>
          </a:p>
        </p:txBody>
      </p:sp>
      <p:sp>
        <p:nvSpPr>
          <p:cNvPr id="285" name="Google Shape;285;p29"/>
          <p:cNvSpPr/>
          <p:nvPr/>
        </p:nvSpPr>
        <p:spPr>
          <a:xfrm>
            <a:off x="1047985" y="4026061"/>
            <a:ext cx="1436400" cy="5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veat"/>
                <a:ea typeface="Caveat"/>
                <a:cs typeface="Caveat"/>
                <a:sym typeface="Caveat"/>
              </a:rPr>
              <a:t>Réponse finale à l'utilisateur</a:t>
            </a:r>
            <a:endParaRPr b="1">
              <a:latin typeface="Caveat"/>
              <a:ea typeface="Caveat"/>
              <a:cs typeface="Caveat"/>
              <a:sym typeface="Caveat"/>
            </a:endParaRPr>
          </a:p>
        </p:txBody>
      </p:sp>
      <p:sp>
        <p:nvSpPr>
          <p:cNvPr id="286" name="Google Shape;286;p29"/>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287" name="Google Shape;287;p29"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288" name="Google Shape;288;p29"/>
          <p:cNvCxnSpPr>
            <a:stCxn id="282"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p29"/>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
        <p:nvSpPr>
          <p:cNvPr id="290" name="Google Shape;290;p29"/>
          <p:cNvSpPr/>
          <p:nvPr/>
        </p:nvSpPr>
        <p:spPr>
          <a:xfrm>
            <a:off x="2289100" y="2424788"/>
            <a:ext cx="17331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Planificateur</a:t>
            </a:r>
            <a:endParaRPr b="1" sz="1000">
              <a:latin typeface="Caveat"/>
              <a:ea typeface="Caveat"/>
              <a:cs typeface="Caveat"/>
              <a:sym typeface="Caveat"/>
            </a:endParaRPr>
          </a:p>
        </p:txBody>
      </p:sp>
      <p:pic>
        <p:nvPicPr>
          <p:cNvPr id="291" name="Google Shape;291;p29" title="robot-icon.png"/>
          <p:cNvPicPr preferRelativeResize="0"/>
          <p:nvPr/>
        </p:nvPicPr>
        <p:blipFill>
          <a:blip r:embed="rId4">
            <a:alphaModFix/>
          </a:blip>
          <a:stretch>
            <a:fillRect/>
          </a:stretch>
        </p:blipFill>
        <p:spPr>
          <a:xfrm>
            <a:off x="2411050" y="2451788"/>
            <a:ext cx="407700" cy="407700"/>
          </a:xfrm>
          <a:prstGeom prst="rect">
            <a:avLst/>
          </a:prstGeom>
          <a:noFill/>
          <a:ln>
            <a:noFill/>
          </a:ln>
        </p:spPr>
      </p:pic>
      <p:cxnSp>
        <p:nvCxnSpPr>
          <p:cNvPr id="292" name="Google Shape;292;p29"/>
          <p:cNvCxnSpPr>
            <a:stCxn id="286" idx="2"/>
          </p:cNvCxnSpPr>
          <p:nvPr/>
        </p:nvCxnSpPr>
        <p:spPr>
          <a:xfrm>
            <a:off x="1060425" y="1887968"/>
            <a:ext cx="385200" cy="2078700"/>
          </a:xfrm>
          <a:prstGeom prst="straightConnector1">
            <a:avLst/>
          </a:prstGeom>
          <a:noFill/>
          <a:ln cap="flat" cmpd="sng" w="19050">
            <a:solidFill>
              <a:srgbClr val="FF0000"/>
            </a:solidFill>
            <a:prstDash val="dot"/>
            <a:round/>
            <a:headEnd len="med" w="med" type="none"/>
            <a:tailEnd len="med" w="med" type="triangle"/>
          </a:ln>
        </p:spPr>
      </p:cxnSp>
      <p:sp>
        <p:nvSpPr>
          <p:cNvPr id="293" name="Google Shape;293;p29"/>
          <p:cNvSpPr txBox="1"/>
          <p:nvPr/>
        </p:nvSpPr>
        <p:spPr>
          <a:xfrm>
            <a:off x="138025" y="2496925"/>
            <a:ext cx="20163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La requête est ambiguë</a:t>
            </a:r>
            <a:endParaRPr b="1" sz="1200">
              <a:solidFill>
                <a:srgbClr val="FF0000"/>
              </a:solidFill>
              <a:highlight>
                <a:schemeClr val="lt1"/>
              </a:highlight>
              <a:latin typeface="Caveat"/>
              <a:ea typeface="Caveat"/>
              <a:cs typeface="Caveat"/>
              <a:sym typeface="Caveat"/>
            </a:endParaRPr>
          </a:p>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Clarification nécessaire</a:t>
            </a:r>
            <a:endParaRPr b="1" sz="1200">
              <a:solidFill>
                <a:srgbClr val="FF0000"/>
              </a:solidFill>
              <a:highlight>
                <a:schemeClr val="lt1"/>
              </a:highlight>
              <a:latin typeface="Caveat"/>
              <a:ea typeface="Caveat"/>
              <a:cs typeface="Caveat"/>
              <a:sym typeface="Caveat"/>
            </a:endParaRPr>
          </a:p>
        </p:txBody>
      </p:sp>
      <p:cxnSp>
        <p:nvCxnSpPr>
          <p:cNvPr id="294" name="Google Shape;294;p29"/>
          <p:cNvCxnSpPr>
            <a:stCxn id="286" idx="3"/>
            <a:endCxn id="291" idx="0"/>
          </p:cNvCxnSpPr>
          <p:nvPr/>
        </p:nvCxnSpPr>
        <p:spPr>
          <a:xfrm>
            <a:off x="1729575" y="1657118"/>
            <a:ext cx="885300" cy="794700"/>
          </a:xfrm>
          <a:prstGeom prst="bentConnector2">
            <a:avLst/>
          </a:prstGeom>
          <a:noFill/>
          <a:ln cap="flat" cmpd="sng" w="19050">
            <a:solidFill>
              <a:srgbClr val="6D9EEB"/>
            </a:solidFill>
            <a:prstDash val="solid"/>
            <a:round/>
            <a:headEnd len="med" w="med" type="none"/>
            <a:tailEnd len="med" w="med" type="triangle"/>
          </a:ln>
        </p:spPr>
      </p:cxnSp>
      <p:sp>
        <p:nvSpPr>
          <p:cNvPr id="295" name="Google Shape;295;p29"/>
          <p:cNvSpPr txBox="1"/>
          <p:nvPr/>
        </p:nvSpPr>
        <p:spPr>
          <a:xfrm>
            <a:off x="2289100" y="1318550"/>
            <a:ext cx="1014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La requête est spécifique</a:t>
            </a:r>
            <a:endParaRPr sz="1800">
              <a:solidFill>
                <a:schemeClr val="dk2"/>
              </a:solidFill>
            </a:endParaRPr>
          </a:p>
        </p:txBody>
      </p:sp>
      <p:sp>
        <p:nvSpPr>
          <p:cNvPr id="296" name="Google Shape;296;p29"/>
          <p:cNvSpPr txBox="1"/>
          <p:nvPr/>
        </p:nvSpPr>
        <p:spPr>
          <a:xfrm>
            <a:off x="2898813" y="1841400"/>
            <a:ext cx="1206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Créer un plan en plusieurs étapes</a:t>
            </a:r>
            <a:endParaRPr b="1"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0"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302" name="Google Shape;302;p30"/>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30"/>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 et Planification</a:t>
            </a:r>
            <a:endParaRPr b="1" sz="1500">
              <a:solidFill>
                <a:schemeClr val="accent1"/>
              </a:solidFill>
              <a:latin typeface="Caveat"/>
              <a:ea typeface="Caveat"/>
              <a:cs typeface="Caveat"/>
              <a:sym typeface="Caveat"/>
            </a:endParaRPr>
          </a:p>
        </p:txBody>
      </p:sp>
      <p:sp>
        <p:nvSpPr>
          <p:cNvPr id="304" name="Google Shape;304;p30"/>
          <p:cNvSpPr/>
          <p:nvPr/>
        </p:nvSpPr>
        <p:spPr>
          <a:xfrm>
            <a:off x="1047985" y="4026061"/>
            <a:ext cx="1436400" cy="5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veat"/>
                <a:ea typeface="Caveat"/>
                <a:cs typeface="Caveat"/>
                <a:sym typeface="Caveat"/>
              </a:rPr>
              <a:t>Réponse finale à l'utilisateur</a:t>
            </a:r>
            <a:endParaRPr b="1">
              <a:latin typeface="Caveat"/>
              <a:ea typeface="Caveat"/>
              <a:cs typeface="Caveat"/>
              <a:sym typeface="Caveat"/>
            </a:endParaRPr>
          </a:p>
        </p:txBody>
      </p:sp>
      <p:sp>
        <p:nvSpPr>
          <p:cNvPr id="305" name="Google Shape;305;p30"/>
          <p:cNvSpPr/>
          <p:nvPr/>
        </p:nvSpPr>
        <p:spPr>
          <a:xfrm>
            <a:off x="5015775" y="274175"/>
            <a:ext cx="3990900" cy="2699100"/>
          </a:xfrm>
          <a:prstGeom prst="roundRect">
            <a:avLst>
              <a:gd fmla="val 16667" name="adj"/>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30"/>
          <p:cNvSpPr txBox="1"/>
          <p:nvPr/>
        </p:nvSpPr>
        <p:spPr>
          <a:xfrm>
            <a:off x="6220075" y="37125"/>
            <a:ext cx="14982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6AA84F"/>
                </a:solidFill>
                <a:latin typeface="Caveat"/>
                <a:ea typeface="Caveat"/>
                <a:cs typeface="Caveat"/>
                <a:sym typeface="Caveat"/>
              </a:rPr>
              <a:t>Itération Cognitive</a:t>
            </a:r>
            <a:endParaRPr b="1" sz="1500">
              <a:solidFill>
                <a:srgbClr val="6AA84F"/>
              </a:solidFill>
              <a:latin typeface="Caveat"/>
              <a:ea typeface="Caveat"/>
              <a:cs typeface="Caveat"/>
              <a:sym typeface="Caveat"/>
            </a:endParaRPr>
          </a:p>
        </p:txBody>
      </p:sp>
      <p:sp>
        <p:nvSpPr>
          <p:cNvPr id="307" name="Google Shape;307;p30"/>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308" name="Google Shape;308;p30"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309" name="Google Shape;309;p30"/>
          <p:cNvCxnSpPr>
            <a:stCxn id="301"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310" name="Google Shape;310;p30"/>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
        <p:nvSpPr>
          <p:cNvPr id="311" name="Google Shape;311;p30"/>
          <p:cNvSpPr/>
          <p:nvPr/>
        </p:nvSpPr>
        <p:spPr>
          <a:xfrm>
            <a:off x="2289100" y="2424788"/>
            <a:ext cx="17331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Planificateur</a:t>
            </a:r>
            <a:endParaRPr b="1" sz="1000">
              <a:latin typeface="Caveat"/>
              <a:ea typeface="Caveat"/>
              <a:cs typeface="Caveat"/>
              <a:sym typeface="Caveat"/>
            </a:endParaRPr>
          </a:p>
        </p:txBody>
      </p:sp>
      <p:pic>
        <p:nvPicPr>
          <p:cNvPr id="312" name="Google Shape;312;p30" title="robot-icon.png"/>
          <p:cNvPicPr preferRelativeResize="0"/>
          <p:nvPr/>
        </p:nvPicPr>
        <p:blipFill>
          <a:blip r:embed="rId4">
            <a:alphaModFix/>
          </a:blip>
          <a:stretch>
            <a:fillRect/>
          </a:stretch>
        </p:blipFill>
        <p:spPr>
          <a:xfrm>
            <a:off x="2411050" y="2451788"/>
            <a:ext cx="407700" cy="407700"/>
          </a:xfrm>
          <a:prstGeom prst="rect">
            <a:avLst/>
          </a:prstGeom>
          <a:noFill/>
          <a:ln>
            <a:noFill/>
          </a:ln>
        </p:spPr>
      </p:pic>
      <p:sp>
        <p:nvSpPr>
          <p:cNvPr id="313" name="Google Shape;313;p30"/>
          <p:cNvSpPr/>
          <p:nvPr/>
        </p:nvSpPr>
        <p:spPr>
          <a:xfrm>
            <a:off x="5562052" y="991987"/>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Exécuteur</a:t>
            </a:r>
            <a:endParaRPr b="1" sz="1000">
              <a:latin typeface="Caveat"/>
              <a:ea typeface="Caveat"/>
              <a:cs typeface="Caveat"/>
              <a:sym typeface="Caveat"/>
            </a:endParaRPr>
          </a:p>
        </p:txBody>
      </p:sp>
      <p:pic>
        <p:nvPicPr>
          <p:cNvPr id="314" name="Google Shape;314;p30" title="robot-icon.png"/>
          <p:cNvPicPr preferRelativeResize="0"/>
          <p:nvPr/>
        </p:nvPicPr>
        <p:blipFill>
          <a:blip r:embed="rId4">
            <a:alphaModFix/>
          </a:blip>
          <a:stretch>
            <a:fillRect/>
          </a:stretch>
        </p:blipFill>
        <p:spPr>
          <a:xfrm>
            <a:off x="5660725" y="1007757"/>
            <a:ext cx="407700" cy="407700"/>
          </a:xfrm>
          <a:prstGeom prst="rect">
            <a:avLst/>
          </a:prstGeom>
          <a:noFill/>
          <a:ln>
            <a:noFill/>
          </a:ln>
        </p:spPr>
      </p:pic>
      <p:cxnSp>
        <p:nvCxnSpPr>
          <p:cNvPr id="315" name="Google Shape;315;p30"/>
          <p:cNvCxnSpPr>
            <a:stCxn id="307" idx="2"/>
          </p:cNvCxnSpPr>
          <p:nvPr/>
        </p:nvCxnSpPr>
        <p:spPr>
          <a:xfrm>
            <a:off x="1060425" y="1887968"/>
            <a:ext cx="385200" cy="2078700"/>
          </a:xfrm>
          <a:prstGeom prst="straightConnector1">
            <a:avLst/>
          </a:prstGeom>
          <a:noFill/>
          <a:ln cap="flat" cmpd="sng" w="19050">
            <a:solidFill>
              <a:srgbClr val="FF0000"/>
            </a:solidFill>
            <a:prstDash val="dot"/>
            <a:round/>
            <a:headEnd len="med" w="med" type="none"/>
            <a:tailEnd len="med" w="med" type="triangle"/>
          </a:ln>
        </p:spPr>
      </p:cxnSp>
      <p:sp>
        <p:nvSpPr>
          <p:cNvPr id="316" name="Google Shape;316;p30"/>
          <p:cNvSpPr txBox="1"/>
          <p:nvPr/>
        </p:nvSpPr>
        <p:spPr>
          <a:xfrm>
            <a:off x="138025" y="2496925"/>
            <a:ext cx="20163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La requête est ambiguë</a:t>
            </a:r>
            <a:endParaRPr b="1" sz="1200">
              <a:solidFill>
                <a:srgbClr val="FF0000"/>
              </a:solidFill>
              <a:highlight>
                <a:schemeClr val="lt1"/>
              </a:highlight>
              <a:latin typeface="Caveat"/>
              <a:ea typeface="Caveat"/>
              <a:cs typeface="Caveat"/>
              <a:sym typeface="Caveat"/>
            </a:endParaRPr>
          </a:p>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Clarification nécessaire</a:t>
            </a:r>
            <a:endParaRPr b="1" sz="1200">
              <a:solidFill>
                <a:srgbClr val="FF0000"/>
              </a:solidFill>
              <a:highlight>
                <a:schemeClr val="lt1"/>
              </a:highlight>
              <a:latin typeface="Caveat"/>
              <a:ea typeface="Caveat"/>
              <a:cs typeface="Caveat"/>
              <a:sym typeface="Caveat"/>
            </a:endParaRPr>
          </a:p>
        </p:txBody>
      </p:sp>
      <p:cxnSp>
        <p:nvCxnSpPr>
          <p:cNvPr id="317" name="Google Shape;317;p30"/>
          <p:cNvCxnSpPr>
            <a:stCxn id="307" idx="3"/>
            <a:endCxn id="312" idx="0"/>
          </p:cNvCxnSpPr>
          <p:nvPr/>
        </p:nvCxnSpPr>
        <p:spPr>
          <a:xfrm>
            <a:off x="1729575" y="1657118"/>
            <a:ext cx="885300" cy="794700"/>
          </a:xfrm>
          <a:prstGeom prst="bentConnector2">
            <a:avLst/>
          </a:prstGeom>
          <a:noFill/>
          <a:ln cap="flat" cmpd="sng" w="19050">
            <a:solidFill>
              <a:srgbClr val="6D9EEB"/>
            </a:solidFill>
            <a:prstDash val="solid"/>
            <a:round/>
            <a:headEnd len="med" w="med" type="none"/>
            <a:tailEnd len="med" w="med" type="triangle"/>
          </a:ln>
        </p:spPr>
      </p:cxnSp>
      <p:sp>
        <p:nvSpPr>
          <p:cNvPr id="318" name="Google Shape;318;p30"/>
          <p:cNvSpPr txBox="1"/>
          <p:nvPr/>
        </p:nvSpPr>
        <p:spPr>
          <a:xfrm>
            <a:off x="2289100" y="1318550"/>
            <a:ext cx="1014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La requête est spécifique</a:t>
            </a:r>
            <a:endParaRPr sz="1800">
              <a:solidFill>
                <a:schemeClr val="dk2"/>
              </a:solidFill>
            </a:endParaRPr>
          </a:p>
        </p:txBody>
      </p:sp>
      <p:sp>
        <p:nvSpPr>
          <p:cNvPr id="319" name="Google Shape;319;p30"/>
          <p:cNvSpPr txBox="1"/>
          <p:nvPr/>
        </p:nvSpPr>
        <p:spPr>
          <a:xfrm>
            <a:off x="5345900" y="589588"/>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Exécuter l'outil suivant du plan</a:t>
            </a:r>
            <a:endParaRPr b="1" sz="1200">
              <a:solidFill>
                <a:schemeClr val="dk1"/>
              </a:solidFill>
              <a:latin typeface="Caveat"/>
              <a:ea typeface="Caveat"/>
              <a:cs typeface="Caveat"/>
              <a:sym typeface="Caveat"/>
            </a:endParaRPr>
          </a:p>
        </p:txBody>
      </p:sp>
      <p:cxnSp>
        <p:nvCxnSpPr>
          <p:cNvPr id="320" name="Google Shape;320;p30"/>
          <p:cNvCxnSpPr>
            <a:stCxn id="311" idx="3"/>
            <a:endCxn id="313" idx="1"/>
          </p:cNvCxnSpPr>
          <p:nvPr/>
        </p:nvCxnSpPr>
        <p:spPr>
          <a:xfrm flipH="1" rot="10800000">
            <a:off x="4022200" y="1222838"/>
            <a:ext cx="1539900" cy="1432800"/>
          </a:xfrm>
          <a:prstGeom prst="bentConnector3">
            <a:avLst>
              <a:gd fmla="val 49998" name="adj1"/>
            </a:avLst>
          </a:prstGeom>
          <a:noFill/>
          <a:ln cap="flat" cmpd="sng" w="19050">
            <a:solidFill>
              <a:srgbClr val="93C47D"/>
            </a:solidFill>
            <a:prstDash val="solid"/>
            <a:round/>
            <a:headEnd len="med" w="med" type="none"/>
            <a:tailEnd len="med" w="med" type="triangle"/>
          </a:ln>
        </p:spPr>
      </p:cxnSp>
      <p:sp>
        <p:nvSpPr>
          <p:cNvPr id="321" name="Google Shape;321;p30"/>
          <p:cNvSpPr txBox="1"/>
          <p:nvPr/>
        </p:nvSpPr>
        <p:spPr>
          <a:xfrm>
            <a:off x="2898813" y="1841400"/>
            <a:ext cx="1206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Créer un plan en plusieurs étapes</a:t>
            </a:r>
            <a:endParaRPr b="1"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1"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327" name="Google Shape;327;p31"/>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31"/>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 et Planification</a:t>
            </a:r>
            <a:endParaRPr b="1" sz="1500">
              <a:solidFill>
                <a:schemeClr val="accent1"/>
              </a:solidFill>
              <a:latin typeface="Caveat"/>
              <a:ea typeface="Caveat"/>
              <a:cs typeface="Caveat"/>
              <a:sym typeface="Caveat"/>
            </a:endParaRPr>
          </a:p>
        </p:txBody>
      </p:sp>
      <p:sp>
        <p:nvSpPr>
          <p:cNvPr id="329" name="Google Shape;329;p31"/>
          <p:cNvSpPr/>
          <p:nvPr/>
        </p:nvSpPr>
        <p:spPr>
          <a:xfrm>
            <a:off x="1047985" y="4026061"/>
            <a:ext cx="1436400" cy="5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veat"/>
                <a:ea typeface="Caveat"/>
                <a:cs typeface="Caveat"/>
                <a:sym typeface="Caveat"/>
              </a:rPr>
              <a:t>Réponse finale à l'utilisateur</a:t>
            </a:r>
            <a:endParaRPr b="1">
              <a:latin typeface="Caveat"/>
              <a:ea typeface="Caveat"/>
              <a:cs typeface="Caveat"/>
              <a:sym typeface="Caveat"/>
            </a:endParaRPr>
          </a:p>
        </p:txBody>
      </p:sp>
      <p:sp>
        <p:nvSpPr>
          <p:cNvPr id="330" name="Google Shape;330;p31"/>
          <p:cNvSpPr/>
          <p:nvPr/>
        </p:nvSpPr>
        <p:spPr>
          <a:xfrm>
            <a:off x="5015775" y="274175"/>
            <a:ext cx="3990900" cy="2699100"/>
          </a:xfrm>
          <a:prstGeom prst="roundRect">
            <a:avLst>
              <a:gd fmla="val 16667" name="adj"/>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p31"/>
          <p:cNvSpPr txBox="1"/>
          <p:nvPr/>
        </p:nvSpPr>
        <p:spPr>
          <a:xfrm>
            <a:off x="6220075" y="37125"/>
            <a:ext cx="14982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6AA84F"/>
                </a:solidFill>
                <a:latin typeface="Caveat"/>
                <a:ea typeface="Caveat"/>
                <a:cs typeface="Caveat"/>
                <a:sym typeface="Caveat"/>
              </a:rPr>
              <a:t>Itération Cognitive</a:t>
            </a:r>
            <a:endParaRPr b="1" sz="1500">
              <a:solidFill>
                <a:srgbClr val="6AA84F"/>
              </a:solidFill>
              <a:latin typeface="Caveat"/>
              <a:ea typeface="Caveat"/>
              <a:cs typeface="Caveat"/>
              <a:sym typeface="Caveat"/>
            </a:endParaRPr>
          </a:p>
        </p:txBody>
      </p:sp>
      <p:sp>
        <p:nvSpPr>
          <p:cNvPr id="332" name="Google Shape;332;p31"/>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333" name="Google Shape;333;p31"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334" name="Google Shape;334;p31"/>
          <p:cNvCxnSpPr>
            <a:stCxn id="326"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335" name="Google Shape;335;p31"/>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
        <p:nvSpPr>
          <p:cNvPr id="336" name="Google Shape;336;p31"/>
          <p:cNvSpPr/>
          <p:nvPr/>
        </p:nvSpPr>
        <p:spPr>
          <a:xfrm>
            <a:off x="2289100" y="2424788"/>
            <a:ext cx="17331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Planificateur</a:t>
            </a:r>
            <a:endParaRPr b="1" sz="1000">
              <a:latin typeface="Caveat"/>
              <a:ea typeface="Caveat"/>
              <a:cs typeface="Caveat"/>
              <a:sym typeface="Caveat"/>
            </a:endParaRPr>
          </a:p>
        </p:txBody>
      </p:sp>
      <p:pic>
        <p:nvPicPr>
          <p:cNvPr id="337" name="Google Shape;337;p31" title="robot-icon.png"/>
          <p:cNvPicPr preferRelativeResize="0"/>
          <p:nvPr/>
        </p:nvPicPr>
        <p:blipFill>
          <a:blip r:embed="rId4">
            <a:alphaModFix/>
          </a:blip>
          <a:stretch>
            <a:fillRect/>
          </a:stretch>
        </p:blipFill>
        <p:spPr>
          <a:xfrm>
            <a:off x="2411050" y="2451788"/>
            <a:ext cx="407700" cy="407700"/>
          </a:xfrm>
          <a:prstGeom prst="rect">
            <a:avLst/>
          </a:prstGeom>
          <a:noFill/>
          <a:ln>
            <a:noFill/>
          </a:ln>
        </p:spPr>
      </p:pic>
      <p:sp>
        <p:nvSpPr>
          <p:cNvPr id="338" name="Google Shape;338;p31"/>
          <p:cNvSpPr/>
          <p:nvPr/>
        </p:nvSpPr>
        <p:spPr>
          <a:xfrm>
            <a:off x="5562052" y="991987"/>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Exécuteur</a:t>
            </a:r>
            <a:endParaRPr b="1" sz="1000">
              <a:latin typeface="Caveat"/>
              <a:ea typeface="Caveat"/>
              <a:cs typeface="Caveat"/>
              <a:sym typeface="Caveat"/>
            </a:endParaRPr>
          </a:p>
        </p:txBody>
      </p:sp>
      <p:pic>
        <p:nvPicPr>
          <p:cNvPr id="339" name="Google Shape;339;p31" title="robot-icon.png"/>
          <p:cNvPicPr preferRelativeResize="0"/>
          <p:nvPr/>
        </p:nvPicPr>
        <p:blipFill>
          <a:blip r:embed="rId4">
            <a:alphaModFix/>
          </a:blip>
          <a:stretch>
            <a:fillRect/>
          </a:stretch>
        </p:blipFill>
        <p:spPr>
          <a:xfrm>
            <a:off x="5660725" y="1007757"/>
            <a:ext cx="407700" cy="407700"/>
          </a:xfrm>
          <a:prstGeom prst="rect">
            <a:avLst/>
          </a:prstGeom>
          <a:noFill/>
          <a:ln>
            <a:noFill/>
          </a:ln>
        </p:spPr>
      </p:pic>
      <p:cxnSp>
        <p:nvCxnSpPr>
          <p:cNvPr id="340" name="Google Shape;340;p31"/>
          <p:cNvCxnSpPr>
            <a:stCxn id="332" idx="2"/>
          </p:cNvCxnSpPr>
          <p:nvPr/>
        </p:nvCxnSpPr>
        <p:spPr>
          <a:xfrm>
            <a:off x="1060425" y="1887968"/>
            <a:ext cx="385200" cy="2078700"/>
          </a:xfrm>
          <a:prstGeom prst="straightConnector1">
            <a:avLst/>
          </a:prstGeom>
          <a:noFill/>
          <a:ln cap="flat" cmpd="sng" w="19050">
            <a:solidFill>
              <a:srgbClr val="FF0000"/>
            </a:solidFill>
            <a:prstDash val="dot"/>
            <a:round/>
            <a:headEnd len="med" w="med" type="none"/>
            <a:tailEnd len="med" w="med" type="triangle"/>
          </a:ln>
        </p:spPr>
      </p:cxnSp>
      <p:sp>
        <p:nvSpPr>
          <p:cNvPr id="341" name="Google Shape;341;p31"/>
          <p:cNvSpPr txBox="1"/>
          <p:nvPr/>
        </p:nvSpPr>
        <p:spPr>
          <a:xfrm>
            <a:off x="138025" y="2496925"/>
            <a:ext cx="20163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La requête est ambiguë</a:t>
            </a:r>
            <a:endParaRPr b="1" sz="1200">
              <a:solidFill>
                <a:srgbClr val="FF0000"/>
              </a:solidFill>
              <a:highlight>
                <a:schemeClr val="lt1"/>
              </a:highlight>
              <a:latin typeface="Caveat"/>
              <a:ea typeface="Caveat"/>
              <a:cs typeface="Caveat"/>
              <a:sym typeface="Caveat"/>
            </a:endParaRPr>
          </a:p>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Clarification nécessaire</a:t>
            </a:r>
            <a:endParaRPr b="1" sz="1200">
              <a:solidFill>
                <a:srgbClr val="FF0000"/>
              </a:solidFill>
              <a:highlight>
                <a:schemeClr val="lt1"/>
              </a:highlight>
              <a:latin typeface="Caveat"/>
              <a:ea typeface="Caveat"/>
              <a:cs typeface="Caveat"/>
              <a:sym typeface="Caveat"/>
            </a:endParaRPr>
          </a:p>
        </p:txBody>
      </p:sp>
      <p:cxnSp>
        <p:nvCxnSpPr>
          <p:cNvPr id="342" name="Google Shape;342;p31"/>
          <p:cNvCxnSpPr>
            <a:stCxn id="332" idx="3"/>
            <a:endCxn id="337" idx="0"/>
          </p:cNvCxnSpPr>
          <p:nvPr/>
        </p:nvCxnSpPr>
        <p:spPr>
          <a:xfrm>
            <a:off x="1729575" y="1657118"/>
            <a:ext cx="885300" cy="794700"/>
          </a:xfrm>
          <a:prstGeom prst="bentConnector2">
            <a:avLst/>
          </a:prstGeom>
          <a:noFill/>
          <a:ln cap="flat" cmpd="sng" w="19050">
            <a:solidFill>
              <a:srgbClr val="6D9EEB"/>
            </a:solidFill>
            <a:prstDash val="solid"/>
            <a:round/>
            <a:headEnd len="med" w="med" type="none"/>
            <a:tailEnd len="med" w="med" type="triangle"/>
          </a:ln>
        </p:spPr>
      </p:cxnSp>
      <p:sp>
        <p:nvSpPr>
          <p:cNvPr id="343" name="Google Shape;343;p31"/>
          <p:cNvSpPr txBox="1"/>
          <p:nvPr/>
        </p:nvSpPr>
        <p:spPr>
          <a:xfrm>
            <a:off x="2289100" y="1318550"/>
            <a:ext cx="1014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La requête est spécifique</a:t>
            </a:r>
            <a:endParaRPr sz="1800">
              <a:solidFill>
                <a:schemeClr val="dk2"/>
              </a:solidFill>
            </a:endParaRPr>
          </a:p>
        </p:txBody>
      </p:sp>
      <p:sp>
        <p:nvSpPr>
          <p:cNvPr id="344" name="Google Shape;344;p31"/>
          <p:cNvSpPr/>
          <p:nvPr/>
        </p:nvSpPr>
        <p:spPr>
          <a:xfrm>
            <a:off x="6773725" y="2180538"/>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Auditeur</a:t>
            </a:r>
            <a:endParaRPr b="1" sz="1000">
              <a:latin typeface="Caveat"/>
              <a:ea typeface="Caveat"/>
              <a:cs typeface="Caveat"/>
              <a:sym typeface="Caveat"/>
            </a:endParaRPr>
          </a:p>
        </p:txBody>
      </p:sp>
      <p:pic>
        <p:nvPicPr>
          <p:cNvPr id="345" name="Google Shape;345;p31" title="robot-icon.png"/>
          <p:cNvPicPr preferRelativeResize="0"/>
          <p:nvPr/>
        </p:nvPicPr>
        <p:blipFill>
          <a:blip r:embed="rId4">
            <a:alphaModFix/>
          </a:blip>
          <a:stretch>
            <a:fillRect/>
          </a:stretch>
        </p:blipFill>
        <p:spPr>
          <a:xfrm>
            <a:off x="6887500" y="2207538"/>
            <a:ext cx="407700" cy="407700"/>
          </a:xfrm>
          <a:prstGeom prst="rect">
            <a:avLst/>
          </a:prstGeom>
          <a:noFill/>
          <a:ln>
            <a:noFill/>
          </a:ln>
        </p:spPr>
      </p:pic>
      <p:sp>
        <p:nvSpPr>
          <p:cNvPr id="346" name="Google Shape;346;p31"/>
          <p:cNvSpPr txBox="1"/>
          <p:nvPr/>
        </p:nvSpPr>
        <p:spPr>
          <a:xfrm>
            <a:off x="5345900" y="589588"/>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Exécuter l'outil suivant du plan</a:t>
            </a:r>
            <a:endParaRPr b="1" sz="1200">
              <a:solidFill>
                <a:schemeClr val="dk1"/>
              </a:solidFill>
              <a:latin typeface="Caveat"/>
              <a:ea typeface="Caveat"/>
              <a:cs typeface="Caveat"/>
              <a:sym typeface="Caveat"/>
            </a:endParaRPr>
          </a:p>
        </p:txBody>
      </p:sp>
      <p:cxnSp>
        <p:nvCxnSpPr>
          <p:cNvPr id="347" name="Google Shape;347;p31"/>
          <p:cNvCxnSpPr>
            <a:stCxn id="336" idx="3"/>
            <a:endCxn id="338" idx="1"/>
          </p:cNvCxnSpPr>
          <p:nvPr/>
        </p:nvCxnSpPr>
        <p:spPr>
          <a:xfrm flipH="1" rot="10800000">
            <a:off x="4022200" y="1222838"/>
            <a:ext cx="1539900" cy="1432800"/>
          </a:xfrm>
          <a:prstGeom prst="bentConnector3">
            <a:avLst>
              <a:gd fmla="val 49998" name="adj1"/>
            </a:avLst>
          </a:prstGeom>
          <a:noFill/>
          <a:ln cap="flat" cmpd="sng" w="19050">
            <a:solidFill>
              <a:srgbClr val="93C47D"/>
            </a:solidFill>
            <a:prstDash val="solid"/>
            <a:round/>
            <a:headEnd len="med" w="med" type="none"/>
            <a:tailEnd len="med" w="med" type="triangle"/>
          </a:ln>
        </p:spPr>
      </p:cxnSp>
      <p:sp>
        <p:nvSpPr>
          <p:cNvPr id="348" name="Google Shape;348;p31"/>
          <p:cNvSpPr txBox="1"/>
          <p:nvPr/>
        </p:nvSpPr>
        <p:spPr>
          <a:xfrm>
            <a:off x="2898813" y="1841400"/>
            <a:ext cx="1206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Créer un plan en plusieurs étapes</a:t>
            </a:r>
            <a:endParaRPr b="1" sz="1800">
              <a:solidFill>
                <a:schemeClr val="dk2"/>
              </a:solidFill>
            </a:endParaRPr>
          </a:p>
        </p:txBody>
      </p:sp>
      <p:cxnSp>
        <p:nvCxnSpPr>
          <p:cNvPr id="349" name="Google Shape;349;p31"/>
          <p:cNvCxnSpPr>
            <a:stCxn id="344" idx="1"/>
            <a:endCxn id="336" idx="2"/>
          </p:cNvCxnSpPr>
          <p:nvPr/>
        </p:nvCxnSpPr>
        <p:spPr>
          <a:xfrm flipH="1">
            <a:off x="3155725" y="2411388"/>
            <a:ext cx="3618000" cy="475200"/>
          </a:xfrm>
          <a:prstGeom prst="bentConnector4">
            <a:avLst>
              <a:gd fmla="val 38025" name="adj1"/>
              <a:gd fmla="val 194452" name="adj2"/>
            </a:avLst>
          </a:prstGeom>
          <a:noFill/>
          <a:ln cap="flat" cmpd="sng" w="19050">
            <a:solidFill>
              <a:srgbClr val="FF0000"/>
            </a:solidFill>
            <a:prstDash val="dot"/>
            <a:round/>
            <a:headEnd len="med" w="med" type="none"/>
            <a:tailEnd len="med" w="med" type="triangle"/>
          </a:ln>
        </p:spPr>
      </p:cxnSp>
      <p:sp>
        <p:nvSpPr>
          <p:cNvPr id="350" name="Google Shape;350;p31"/>
          <p:cNvSpPr txBox="1"/>
          <p:nvPr/>
        </p:nvSpPr>
        <p:spPr>
          <a:xfrm>
            <a:off x="5120800" y="1776588"/>
            <a:ext cx="1315500" cy="592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FF0000"/>
                </a:solidFill>
                <a:latin typeface="Caveat"/>
                <a:ea typeface="Caveat"/>
                <a:cs typeface="Caveat"/>
                <a:sym typeface="Caveat"/>
              </a:rPr>
              <a:t>Boucle d'autocorrection</a:t>
            </a:r>
            <a:endParaRPr b="1" sz="1600">
              <a:solidFill>
                <a:srgbClr val="FF0000"/>
              </a:solidFill>
              <a:latin typeface="Caveat"/>
              <a:ea typeface="Caveat"/>
              <a:cs typeface="Caveat"/>
              <a:sym typeface="Caveat"/>
            </a:endParaRPr>
          </a:p>
        </p:txBody>
      </p:sp>
      <p:sp>
        <p:nvSpPr>
          <p:cNvPr id="351" name="Google Shape;351;p31"/>
          <p:cNvSpPr txBox="1"/>
          <p:nvPr/>
        </p:nvSpPr>
        <p:spPr>
          <a:xfrm>
            <a:off x="7570275" y="1527371"/>
            <a:ext cx="14364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chemeClr val="dk2"/>
                </a:solidFill>
                <a:latin typeface="Caveat"/>
                <a:ea typeface="Caveat"/>
                <a:cs typeface="Caveat"/>
                <a:sym typeface="Caveat"/>
              </a:rPr>
              <a:t>Vérifier la qualité de sortie de l'outil</a:t>
            </a:r>
            <a:endParaRPr b="1" sz="1600">
              <a:solidFill>
                <a:schemeClr val="dk2"/>
              </a:solidFill>
              <a:latin typeface="Caveat"/>
              <a:ea typeface="Caveat"/>
              <a:cs typeface="Caveat"/>
              <a:sym typeface="Caveat"/>
            </a:endParaRPr>
          </a:p>
        </p:txBody>
      </p:sp>
      <p:cxnSp>
        <p:nvCxnSpPr>
          <p:cNvPr id="352" name="Google Shape;352;p31"/>
          <p:cNvCxnSpPr>
            <a:stCxn id="338" idx="3"/>
          </p:cNvCxnSpPr>
          <p:nvPr/>
        </p:nvCxnSpPr>
        <p:spPr>
          <a:xfrm>
            <a:off x="7060252" y="1222837"/>
            <a:ext cx="396600" cy="888600"/>
          </a:xfrm>
          <a:prstGeom prst="bentConnector2">
            <a:avLst/>
          </a:prstGeom>
          <a:noFill/>
          <a:ln cap="flat" cmpd="sng" w="19050">
            <a:solidFill>
              <a:srgbClr val="93C47D"/>
            </a:solidFill>
            <a:prstDash val="solid"/>
            <a:round/>
            <a:headEnd len="med" w="med" type="triangle"/>
            <a:tailEnd len="med" w="med" type="none"/>
          </a:ln>
        </p:spPr>
      </p:cxnSp>
      <p:cxnSp>
        <p:nvCxnSpPr>
          <p:cNvPr id="353" name="Google Shape;353;p31"/>
          <p:cNvCxnSpPr>
            <a:stCxn id="345" idx="0"/>
            <a:endCxn id="338" idx="2"/>
          </p:cNvCxnSpPr>
          <p:nvPr/>
        </p:nvCxnSpPr>
        <p:spPr>
          <a:xfrm flipH="1" rot="5400000">
            <a:off x="6324250" y="1440438"/>
            <a:ext cx="753900" cy="780300"/>
          </a:xfrm>
          <a:prstGeom prst="bentConnector3">
            <a:avLst>
              <a:gd fmla="val 49997" name="adj1"/>
            </a:avLst>
          </a:prstGeom>
          <a:noFill/>
          <a:ln cap="flat" cmpd="sng" w="19050">
            <a:solidFill>
              <a:srgbClr val="93C47D"/>
            </a:solidFill>
            <a:prstDash val="solid"/>
            <a:round/>
            <a:headEnd len="med" w="med" type="triangle"/>
            <a:tailEnd len="med" w="med" type="none"/>
          </a:ln>
        </p:spPr>
      </p:cxnSp>
      <p:sp>
        <p:nvSpPr>
          <p:cNvPr id="354" name="Google Shape;354;p31"/>
          <p:cNvSpPr txBox="1"/>
          <p:nvPr/>
        </p:nvSpPr>
        <p:spPr>
          <a:xfrm>
            <a:off x="7124454" y="801695"/>
            <a:ext cx="1338300" cy="5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93C47D"/>
                </a:solidFill>
                <a:latin typeface="Caveat"/>
                <a:ea typeface="Caveat"/>
                <a:cs typeface="Caveat"/>
                <a:sym typeface="Caveat"/>
              </a:rPr>
              <a:t>Sortie de l'outil prête</a:t>
            </a:r>
            <a:endParaRPr b="1" sz="1600">
              <a:solidFill>
                <a:srgbClr val="93C47D"/>
              </a:solidFill>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title="agent_intro_1.png"/>
          <p:cNvPicPr preferRelativeResize="0"/>
          <p:nvPr/>
        </p:nvPicPr>
        <p:blipFill>
          <a:blip r:embed="rId3">
            <a:alphaModFix/>
          </a:blip>
          <a:stretch>
            <a:fillRect/>
          </a:stretch>
        </p:blipFill>
        <p:spPr>
          <a:xfrm>
            <a:off x="1109850" y="0"/>
            <a:ext cx="7726889" cy="5108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32"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360" name="Google Shape;360;p32"/>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32"/>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 et Planification</a:t>
            </a:r>
            <a:endParaRPr b="1" sz="1500">
              <a:solidFill>
                <a:schemeClr val="accent1"/>
              </a:solidFill>
              <a:latin typeface="Caveat"/>
              <a:ea typeface="Caveat"/>
              <a:cs typeface="Caveat"/>
              <a:sym typeface="Caveat"/>
            </a:endParaRPr>
          </a:p>
        </p:txBody>
      </p:sp>
      <p:sp>
        <p:nvSpPr>
          <p:cNvPr id="362" name="Google Shape;362;p32"/>
          <p:cNvSpPr/>
          <p:nvPr/>
        </p:nvSpPr>
        <p:spPr>
          <a:xfrm>
            <a:off x="1047985" y="4026061"/>
            <a:ext cx="1436400" cy="5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veat"/>
                <a:ea typeface="Caveat"/>
                <a:cs typeface="Caveat"/>
                <a:sym typeface="Caveat"/>
              </a:rPr>
              <a:t>Réponse finale à l'utilisateur</a:t>
            </a:r>
            <a:endParaRPr b="1">
              <a:latin typeface="Caveat"/>
              <a:ea typeface="Caveat"/>
              <a:cs typeface="Caveat"/>
              <a:sym typeface="Caveat"/>
            </a:endParaRPr>
          </a:p>
        </p:txBody>
      </p:sp>
      <p:sp>
        <p:nvSpPr>
          <p:cNvPr id="363" name="Google Shape;363;p32"/>
          <p:cNvSpPr/>
          <p:nvPr/>
        </p:nvSpPr>
        <p:spPr>
          <a:xfrm>
            <a:off x="5015775" y="274175"/>
            <a:ext cx="3990900" cy="2699100"/>
          </a:xfrm>
          <a:prstGeom prst="roundRect">
            <a:avLst>
              <a:gd fmla="val 16667" name="adj"/>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32"/>
          <p:cNvSpPr txBox="1"/>
          <p:nvPr/>
        </p:nvSpPr>
        <p:spPr>
          <a:xfrm>
            <a:off x="6220075" y="37125"/>
            <a:ext cx="14982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6AA84F"/>
                </a:solidFill>
                <a:latin typeface="Caveat"/>
                <a:ea typeface="Caveat"/>
                <a:cs typeface="Caveat"/>
                <a:sym typeface="Caveat"/>
              </a:rPr>
              <a:t>Itération Cognitive</a:t>
            </a:r>
            <a:endParaRPr b="1" sz="1500">
              <a:solidFill>
                <a:srgbClr val="6AA84F"/>
              </a:solidFill>
              <a:latin typeface="Caveat"/>
              <a:ea typeface="Caveat"/>
              <a:cs typeface="Caveat"/>
              <a:sym typeface="Caveat"/>
            </a:endParaRPr>
          </a:p>
        </p:txBody>
      </p:sp>
      <p:sp>
        <p:nvSpPr>
          <p:cNvPr id="365" name="Google Shape;365;p32"/>
          <p:cNvSpPr/>
          <p:nvPr/>
        </p:nvSpPr>
        <p:spPr>
          <a:xfrm>
            <a:off x="5094400" y="3604950"/>
            <a:ext cx="2200800" cy="1368000"/>
          </a:xfrm>
          <a:prstGeom prst="roundRect">
            <a:avLst>
              <a:gd fmla="val 16667" name="adj"/>
            </a:avLst>
          </a:prstGeom>
          <a:solidFill>
            <a:schemeClr val="lt1"/>
          </a:solid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2"/>
          <p:cNvSpPr txBox="1"/>
          <p:nvPr/>
        </p:nvSpPr>
        <p:spPr>
          <a:xfrm>
            <a:off x="5759125" y="3396525"/>
            <a:ext cx="9660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E69138"/>
                </a:solidFill>
                <a:latin typeface="Caveat"/>
                <a:ea typeface="Caveat"/>
                <a:cs typeface="Caveat"/>
                <a:sym typeface="Caveat"/>
              </a:rPr>
              <a:t>Finalisation</a:t>
            </a:r>
            <a:endParaRPr b="1" sz="1500">
              <a:solidFill>
                <a:srgbClr val="E69138"/>
              </a:solidFill>
              <a:latin typeface="Caveat"/>
              <a:ea typeface="Caveat"/>
              <a:cs typeface="Caveat"/>
              <a:sym typeface="Caveat"/>
            </a:endParaRPr>
          </a:p>
        </p:txBody>
      </p:sp>
      <p:sp>
        <p:nvSpPr>
          <p:cNvPr id="367" name="Google Shape;367;p32"/>
          <p:cNvSpPr/>
          <p:nvPr/>
        </p:nvSpPr>
        <p:spPr>
          <a:xfrm>
            <a:off x="5505900" y="4235275"/>
            <a:ext cx="1338300" cy="59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Stratège</a:t>
            </a:r>
            <a:endParaRPr b="1" sz="1000">
              <a:latin typeface="Caveat"/>
              <a:ea typeface="Caveat"/>
              <a:cs typeface="Caveat"/>
              <a:sym typeface="Caveat"/>
            </a:endParaRPr>
          </a:p>
        </p:txBody>
      </p:sp>
      <p:pic>
        <p:nvPicPr>
          <p:cNvPr id="368" name="Google Shape;368;p32" title="robot-icon.png"/>
          <p:cNvPicPr preferRelativeResize="0"/>
          <p:nvPr/>
        </p:nvPicPr>
        <p:blipFill>
          <a:blip r:embed="rId4">
            <a:alphaModFix/>
          </a:blip>
          <a:stretch>
            <a:fillRect/>
          </a:stretch>
        </p:blipFill>
        <p:spPr>
          <a:xfrm>
            <a:off x="5574694" y="4281896"/>
            <a:ext cx="407700" cy="407700"/>
          </a:xfrm>
          <a:prstGeom prst="rect">
            <a:avLst/>
          </a:prstGeom>
          <a:noFill/>
          <a:ln>
            <a:noFill/>
          </a:ln>
        </p:spPr>
      </p:pic>
      <p:sp>
        <p:nvSpPr>
          <p:cNvPr id="369" name="Google Shape;369;p32"/>
          <p:cNvSpPr txBox="1"/>
          <p:nvPr/>
        </p:nvSpPr>
        <p:spPr>
          <a:xfrm>
            <a:off x="5015782" y="3731987"/>
            <a:ext cx="233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Synthétise et génère la réponse finale</a:t>
            </a:r>
            <a:endParaRPr sz="1800">
              <a:solidFill>
                <a:schemeClr val="dk2"/>
              </a:solidFill>
            </a:endParaRPr>
          </a:p>
        </p:txBody>
      </p:sp>
      <p:sp>
        <p:nvSpPr>
          <p:cNvPr id="370" name="Google Shape;370;p32"/>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371" name="Google Shape;371;p32"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372" name="Google Shape;372;p32"/>
          <p:cNvCxnSpPr>
            <a:stCxn id="359"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32"/>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
        <p:nvSpPr>
          <p:cNvPr id="374" name="Google Shape;374;p32"/>
          <p:cNvSpPr/>
          <p:nvPr/>
        </p:nvSpPr>
        <p:spPr>
          <a:xfrm>
            <a:off x="2289100" y="2424788"/>
            <a:ext cx="17331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Planificateur</a:t>
            </a:r>
            <a:endParaRPr b="1" sz="1000">
              <a:latin typeface="Caveat"/>
              <a:ea typeface="Caveat"/>
              <a:cs typeface="Caveat"/>
              <a:sym typeface="Caveat"/>
            </a:endParaRPr>
          </a:p>
        </p:txBody>
      </p:sp>
      <p:pic>
        <p:nvPicPr>
          <p:cNvPr id="375" name="Google Shape;375;p32" title="robot-icon.png"/>
          <p:cNvPicPr preferRelativeResize="0"/>
          <p:nvPr/>
        </p:nvPicPr>
        <p:blipFill>
          <a:blip r:embed="rId4">
            <a:alphaModFix/>
          </a:blip>
          <a:stretch>
            <a:fillRect/>
          </a:stretch>
        </p:blipFill>
        <p:spPr>
          <a:xfrm>
            <a:off x="2411050" y="2451788"/>
            <a:ext cx="407700" cy="407700"/>
          </a:xfrm>
          <a:prstGeom prst="rect">
            <a:avLst/>
          </a:prstGeom>
          <a:noFill/>
          <a:ln>
            <a:noFill/>
          </a:ln>
        </p:spPr>
      </p:pic>
      <p:sp>
        <p:nvSpPr>
          <p:cNvPr id="376" name="Google Shape;376;p32"/>
          <p:cNvSpPr/>
          <p:nvPr/>
        </p:nvSpPr>
        <p:spPr>
          <a:xfrm>
            <a:off x="5562052" y="991987"/>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Exécuteur</a:t>
            </a:r>
            <a:endParaRPr b="1" sz="1000">
              <a:latin typeface="Caveat"/>
              <a:ea typeface="Caveat"/>
              <a:cs typeface="Caveat"/>
              <a:sym typeface="Caveat"/>
            </a:endParaRPr>
          </a:p>
        </p:txBody>
      </p:sp>
      <p:pic>
        <p:nvPicPr>
          <p:cNvPr id="377" name="Google Shape;377;p32" title="robot-icon.png"/>
          <p:cNvPicPr preferRelativeResize="0"/>
          <p:nvPr/>
        </p:nvPicPr>
        <p:blipFill>
          <a:blip r:embed="rId4">
            <a:alphaModFix/>
          </a:blip>
          <a:stretch>
            <a:fillRect/>
          </a:stretch>
        </p:blipFill>
        <p:spPr>
          <a:xfrm>
            <a:off x="5660725" y="1007757"/>
            <a:ext cx="407700" cy="407700"/>
          </a:xfrm>
          <a:prstGeom prst="rect">
            <a:avLst/>
          </a:prstGeom>
          <a:noFill/>
          <a:ln>
            <a:noFill/>
          </a:ln>
        </p:spPr>
      </p:pic>
      <p:cxnSp>
        <p:nvCxnSpPr>
          <p:cNvPr id="378" name="Google Shape;378;p32"/>
          <p:cNvCxnSpPr>
            <a:stCxn id="370" idx="2"/>
          </p:cNvCxnSpPr>
          <p:nvPr/>
        </p:nvCxnSpPr>
        <p:spPr>
          <a:xfrm>
            <a:off x="1060425" y="1887968"/>
            <a:ext cx="385200" cy="2078700"/>
          </a:xfrm>
          <a:prstGeom prst="straightConnector1">
            <a:avLst/>
          </a:prstGeom>
          <a:noFill/>
          <a:ln cap="flat" cmpd="sng" w="19050">
            <a:solidFill>
              <a:srgbClr val="FF0000"/>
            </a:solidFill>
            <a:prstDash val="dot"/>
            <a:round/>
            <a:headEnd len="med" w="med" type="none"/>
            <a:tailEnd len="med" w="med" type="triangle"/>
          </a:ln>
        </p:spPr>
      </p:cxnSp>
      <p:sp>
        <p:nvSpPr>
          <p:cNvPr id="379" name="Google Shape;379;p32"/>
          <p:cNvSpPr txBox="1"/>
          <p:nvPr/>
        </p:nvSpPr>
        <p:spPr>
          <a:xfrm>
            <a:off x="138025" y="2496925"/>
            <a:ext cx="20163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La requête est ambiguë</a:t>
            </a:r>
            <a:endParaRPr b="1" sz="1200">
              <a:solidFill>
                <a:srgbClr val="FF0000"/>
              </a:solidFill>
              <a:highlight>
                <a:schemeClr val="lt1"/>
              </a:highlight>
              <a:latin typeface="Caveat"/>
              <a:ea typeface="Caveat"/>
              <a:cs typeface="Caveat"/>
              <a:sym typeface="Caveat"/>
            </a:endParaRPr>
          </a:p>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Clarification nécessaire</a:t>
            </a:r>
            <a:endParaRPr b="1" sz="1200">
              <a:solidFill>
                <a:srgbClr val="FF0000"/>
              </a:solidFill>
              <a:highlight>
                <a:schemeClr val="lt1"/>
              </a:highlight>
              <a:latin typeface="Caveat"/>
              <a:ea typeface="Caveat"/>
              <a:cs typeface="Caveat"/>
              <a:sym typeface="Caveat"/>
            </a:endParaRPr>
          </a:p>
        </p:txBody>
      </p:sp>
      <p:cxnSp>
        <p:nvCxnSpPr>
          <p:cNvPr id="380" name="Google Shape;380;p32"/>
          <p:cNvCxnSpPr>
            <a:stCxn id="370" idx="3"/>
            <a:endCxn id="375" idx="0"/>
          </p:cNvCxnSpPr>
          <p:nvPr/>
        </p:nvCxnSpPr>
        <p:spPr>
          <a:xfrm>
            <a:off x="1729575" y="1657118"/>
            <a:ext cx="885300" cy="794700"/>
          </a:xfrm>
          <a:prstGeom prst="bentConnector2">
            <a:avLst/>
          </a:prstGeom>
          <a:noFill/>
          <a:ln cap="flat" cmpd="sng" w="19050">
            <a:solidFill>
              <a:srgbClr val="6D9EEB"/>
            </a:solidFill>
            <a:prstDash val="solid"/>
            <a:round/>
            <a:headEnd len="med" w="med" type="none"/>
            <a:tailEnd len="med" w="med" type="triangle"/>
          </a:ln>
        </p:spPr>
      </p:cxnSp>
      <p:sp>
        <p:nvSpPr>
          <p:cNvPr id="381" name="Google Shape;381;p32"/>
          <p:cNvSpPr txBox="1"/>
          <p:nvPr/>
        </p:nvSpPr>
        <p:spPr>
          <a:xfrm>
            <a:off x="2289100" y="1318550"/>
            <a:ext cx="1014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La requête est spécifique</a:t>
            </a:r>
            <a:endParaRPr sz="1800">
              <a:solidFill>
                <a:schemeClr val="dk2"/>
              </a:solidFill>
            </a:endParaRPr>
          </a:p>
        </p:txBody>
      </p:sp>
      <p:sp>
        <p:nvSpPr>
          <p:cNvPr id="382" name="Google Shape;382;p32"/>
          <p:cNvSpPr/>
          <p:nvPr/>
        </p:nvSpPr>
        <p:spPr>
          <a:xfrm>
            <a:off x="6773725" y="2180538"/>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Auditeur</a:t>
            </a:r>
            <a:endParaRPr b="1" sz="1000">
              <a:latin typeface="Caveat"/>
              <a:ea typeface="Caveat"/>
              <a:cs typeface="Caveat"/>
              <a:sym typeface="Caveat"/>
            </a:endParaRPr>
          </a:p>
        </p:txBody>
      </p:sp>
      <p:pic>
        <p:nvPicPr>
          <p:cNvPr id="383" name="Google Shape;383;p32" title="robot-icon.png"/>
          <p:cNvPicPr preferRelativeResize="0"/>
          <p:nvPr/>
        </p:nvPicPr>
        <p:blipFill>
          <a:blip r:embed="rId4">
            <a:alphaModFix/>
          </a:blip>
          <a:stretch>
            <a:fillRect/>
          </a:stretch>
        </p:blipFill>
        <p:spPr>
          <a:xfrm>
            <a:off x="6887500" y="2207538"/>
            <a:ext cx="407700" cy="407700"/>
          </a:xfrm>
          <a:prstGeom prst="rect">
            <a:avLst/>
          </a:prstGeom>
          <a:noFill/>
          <a:ln>
            <a:noFill/>
          </a:ln>
        </p:spPr>
      </p:pic>
      <p:sp>
        <p:nvSpPr>
          <p:cNvPr id="384" name="Google Shape;384;p32"/>
          <p:cNvSpPr txBox="1"/>
          <p:nvPr/>
        </p:nvSpPr>
        <p:spPr>
          <a:xfrm>
            <a:off x="5345900" y="589588"/>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Exécuter l'outil suivant du plan</a:t>
            </a:r>
            <a:endParaRPr b="1" sz="1200">
              <a:solidFill>
                <a:schemeClr val="dk1"/>
              </a:solidFill>
              <a:latin typeface="Caveat"/>
              <a:ea typeface="Caveat"/>
              <a:cs typeface="Caveat"/>
              <a:sym typeface="Caveat"/>
            </a:endParaRPr>
          </a:p>
        </p:txBody>
      </p:sp>
      <p:cxnSp>
        <p:nvCxnSpPr>
          <p:cNvPr id="385" name="Google Shape;385;p32"/>
          <p:cNvCxnSpPr>
            <a:stCxn id="374" idx="3"/>
            <a:endCxn id="376" idx="1"/>
          </p:cNvCxnSpPr>
          <p:nvPr/>
        </p:nvCxnSpPr>
        <p:spPr>
          <a:xfrm flipH="1" rot="10800000">
            <a:off x="4022200" y="1222838"/>
            <a:ext cx="1539900" cy="1432800"/>
          </a:xfrm>
          <a:prstGeom prst="bentConnector3">
            <a:avLst>
              <a:gd fmla="val 49998" name="adj1"/>
            </a:avLst>
          </a:prstGeom>
          <a:noFill/>
          <a:ln cap="flat" cmpd="sng" w="19050">
            <a:solidFill>
              <a:srgbClr val="93C47D"/>
            </a:solidFill>
            <a:prstDash val="solid"/>
            <a:round/>
            <a:headEnd len="med" w="med" type="none"/>
            <a:tailEnd len="med" w="med" type="triangle"/>
          </a:ln>
        </p:spPr>
      </p:cxnSp>
      <p:cxnSp>
        <p:nvCxnSpPr>
          <p:cNvPr id="386" name="Google Shape;386;p32"/>
          <p:cNvCxnSpPr>
            <a:endCxn id="367" idx="3"/>
          </p:cNvCxnSpPr>
          <p:nvPr/>
        </p:nvCxnSpPr>
        <p:spPr>
          <a:xfrm rot="5400000">
            <a:off x="6397050" y="3069775"/>
            <a:ext cx="1908900" cy="1014600"/>
          </a:xfrm>
          <a:prstGeom prst="bentConnector2">
            <a:avLst/>
          </a:prstGeom>
          <a:noFill/>
          <a:ln cap="flat" cmpd="sng" w="19050">
            <a:solidFill>
              <a:srgbClr val="F6B26B"/>
            </a:solidFill>
            <a:prstDash val="solid"/>
            <a:round/>
            <a:headEnd len="med" w="med" type="none"/>
            <a:tailEnd len="med" w="med" type="triangle"/>
          </a:ln>
        </p:spPr>
      </p:cxnSp>
      <p:sp>
        <p:nvSpPr>
          <p:cNvPr id="387" name="Google Shape;387;p32"/>
          <p:cNvSpPr txBox="1"/>
          <p:nvPr/>
        </p:nvSpPr>
        <p:spPr>
          <a:xfrm>
            <a:off x="2898813" y="1841400"/>
            <a:ext cx="1206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Créer un plan en plusieurs étapes</a:t>
            </a:r>
            <a:endParaRPr b="1" sz="1800">
              <a:solidFill>
                <a:schemeClr val="dk2"/>
              </a:solidFill>
            </a:endParaRPr>
          </a:p>
        </p:txBody>
      </p:sp>
      <p:sp>
        <p:nvSpPr>
          <p:cNvPr id="388" name="Google Shape;388;p32"/>
          <p:cNvSpPr txBox="1"/>
          <p:nvPr/>
        </p:nvSpPr>
        <p:spPr>
          <a:xfrm>
            <a:off x="7305273" y="3327225"/>
            <a:ext cx="12024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6B26B"/>
                </a:solidFill>
                <a:latin typeface="Caveat"/>
                <a:ea typeface="Caveat"/>
                <a:cs typeface="Caveat"/>
                <a:sym typeface="Caveat"/>
              </a:rPr>
              <a:t>Le plan est terminé</a:t>
            </a:r>
            <a:endParaRPr b="1" sz="1200">
              <a:solidFill>
                <a:srgbClr val="F6B26B"/>
              </a:solidFill>
              <a:latin typeface="Caveat"/>
              <a:ea typeface="Caveat"/>
              <a:cs typeface="Caveat"/>
              <a:sym typeface="Caveat"/>
            </a:endParaRPr>
          </a:p>
          <a:p>
            <a:pPr indent="0" lvl="0" marL="0" rtl="0" algn="ctr">
              <a:spcBef>
                <a:spcPts val="0"/>
              </a:spcBef>
              <a:spcAft>
                <a:spcPts val="0"/>
              </a:spcAft>
              <a:buNone/>
            </a:pPr>
            <a:r>
              <a:rPr b="1" lang="fr" sz="1200">
                <a:solidFill>
                  <a:srgbClr val="F6B26B"/>
                </a:solidFill>
                <a:latin typeface="Caveat"/>
                <a:ea typeface="Caveat"/>
                <a:cs typeface="Caveat"/>
                <a:sym typeface="Caveat"/>
              </a:rPr>
              <a:t>FINISH Step</a:t>
            </a:r>
            <a:endParaRPr b="1" sz="1200">
              <a:solidFill>
                <a:srgbClr val="F6B26B"/>
              </a:solidFill>
              <a:latin typeface="Caveat"/>
              <a:ea typeface="Caveat"/>
              <a:cs typeface="Caveat"/>
              <a:sym typeface="Caveat"/>
            </a:endParaRPr>
          </a:p>
        </p:txBody>
      </p:sp>
      <p:cxnSp>
        <p:nvCxnSpPr>
          <p:cNvPr id="389" name="Google Shape;389;p32"/>
          <p:cNvCxnSpPr>
            <a:stCxn id="382" idx="1"/>
            <a:endCxn id="374" idx="2"/>
          </p:cNvCxnSpPr>
          <p:nvPr/>
        </p:nvCxnSpPr>
        <p:spPr>
          <a:xfrm flipH="1">
            <a:off x="3155725" y="2411388"/>
            <a:ext cx="3618000" cy="475200"/>
          </a:xfrm>
          <a:prstGeom prst="bentConnector4">
            <a:avLst>
              <a:gd fmla="val 38025" name="adj1"/>
              <a:gd fmla="val 194452" name="adj2"/>
            </a:avLst>
          </a:prstGeom>
          <a:noFill/>
          <a:ln cap="flat" cmpd="sng" w="19050">
            <a:solidFill>
              <a:srgbClr val="FF0000"/>
            </a:solidFill>
            <a:prstDash val="dot"/>
            <a:round/>
            <a:headEnd len="med" w="med" type="none"/>
            <a:tailEnd len="med" w="med" type="triangle"/>
          </a:ln>
        </p:spPr>
      </p:cxnSp>
      <p:sp>
        <p:nvSpPr>
          <p:cNvPr id="390" name="Google Shape;390;p32"/>
          <p:cNvSpPr txBox="1"/>
          <p:nvPr/>
        </p:nvSpPr>
        <p:spPr>
          <a:xfrm>
            <a:off x="5120800" y="1776588"/>
            <a:ext cx="1315500" cy="592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FF0000"/>
                </a:solidFill>
                <a:latin typeface="Caveat"/>
                <a:ea typeface="Caveat"/>
                <a:cs typeface="Caveat"/>
                <a:sym typeface="Caveat"/>
              </a:rPr>
              <a:t>Boucle d'autocorrection</a:t>
            </a:r>
            <a:endParaRPr b="1" sz="1600">
              <a:solidFill>
                <a:srgbClr val="FF0000"/>
              </a:solidFill>
              <a:latin typeface="Caveat"/>
              <a:ea typeface="Caveat"/>
              <a:cs typeface="Caveat"/>
              <a:sym typeface="Caveat"/>
            </a:endParaRPr>
          </a:p>
        </p:txBody>
      </p:sp>
      <p:sp>
        <p:nvSpPr>
          <p:cNvPr id="391" name="Google Shape;391;p32"/>
          <p:cNvSpPr txBox="1"/>
          <p:nvPr/>
        </p:nvSpPr>
        <p:spPr>
          <a:xfrm>
            <a:off x="7570275" y="1527371"/>
            <a:ext cx="14364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chemeClr val="dk2"/>
                </a:solidFill>
                <a:latin typeface="Caveat"/>
                <a:ea typeface="Caveat"/>
                <a:cs typeface="Caveat"/>
                <a:sym typeface="Caveat"/>
              </a:rPr>
              <a:t>Vérifier la qualité de sortie de l'outil</a:t>
            </a:r>
            <a:endParaRPr b="1" sz="1600">
              <a:solidFill>
                <a:schemeClr val="dk2"/>
              </a:solidFill>
              <a:latin typeface="Caveat"/>
              <a:ea typeface="Caveat"/>
              <a:cs typeface="Caveat"/>
              <a:sym typeface="Caveat"/>
            </a:endParaRPr>
          </a:p>
        </p:txBody>
      </p:sp>
      <p:cxnSp>
        <p:nvCxnSpPr>
          <p:cNvPr id="392" name="Google Shape;392;p32"/>
          <p:cNvCxnSpPr>
            <a:stCxn id="376" idx="3"/>
          </p:cNvCxnSpPr>
          <p:nvPr/>
        </p:nvCxnSpPr>
        <p:spPr>
          <a:xfrm>
            <a:off x="7060252" y="1222837"/>
            <a:ext cx="396600" cy="888600"/>
          </a:xfrm>
          <a:prstGeom prst="bentConnector2">
            <a:avLst/>
          </a:prstGeom>
          <a:noFill/>
          <a:ln cap="flat" cmpd="sng" w="19050">
            <a:solidFill>
              <a:srgbClr val="93C47D"/>
            </a:solidFill>
            <a:prstDash val="solid"/>
            <a:round/>
            <a:headEnd len="med" w="med" type="triangle"/>
            <a:tailEnd len="med" w="med" type="none"/>
          </a:ln>
        </p:spPr>
      </p:cxnSp>
      <p:cxnSp>
        <p:nvCxnSpPr>
          <p:cNvPr id="393" name="Google Shape;393;p32"/>
          <p:cNvCxnSpPr>
            <a:stCxn id="383" idx="0"/>
            <a:endCxn id="376" idx="2"/>
          </p:cNvCxnSpPr>
          <p:nvPr/>
        </p:nvCxnSpPr>
        <p:spPr>
          <a:xfrm flipH="1" rot="5400000">
            <a:off x="6324250" y="1440438"/>
            <a:ext cx="753900" cy="780300"/>
          </a:xfrm>
          <a:prstGeom prst="bentConnector3">
            <a:avLst>
              <a:gd fmla="val 49997" name="adj1"/>
            </a:avLst>
          </a:prstGeom>
          <a:noFill/>
          <a:ln cap="flat" cmpd="sng" w="19050">
            <a:solidFill>
              <a:srgbClr val="93C47D"/>
            </a:solidFill>
            <a:prstDash val="solid"/>
            <a:round/>
            <a:headEnd len="med" w="med" type="triangle"/>
            <a:tailEnd len="med" w="med" type="none"/>
          </a:ln>
        </p:spPr>
      </p:cxnSp>
      <p:sp>
        <p:nvSpPr>
          <p:cNvPr id="394" name="Google Shape;394;p32"/>
          <p:cNvSpPr txBox="1"/>
          <p:nvPr/>
        </p:nvSpPr>
        <p:spPr>
          <a:xfrm>
            <a:off x="7124454" y="801695"/>
            <a:ext cx="1338300" cy="5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93C47D"/>
                </a:solidFill>
                <a:latin typeface="Caveat"/>
                <a:ea typeface="Caveat"/>
                <a:cs typeface="Caveat"/>
                <a:sym typeface="Caveat"/>
              </a:rPr>
              <a:t>Sortie de l'outil prête</a:t>
            </a:r>
            <a:endParaRPr b="1" sz="1600">
              <a:solidFill>
                <a:srgbClr val="93C47D"/>
              </a:solidFill>
              <a:latin typeface="Caveat"/>
              <a:ea typeface="Caveat"/>
              <a:cs typeface="Caveat"/>
              <a:sym typeface="Cave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33"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400" name="Google Shape;400;p33"/>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3"/>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 et Planification</a:t>
            </a:r>
            <a:endParaRPr b="1" sz="1500">
              <a:solidFill>
                <a:schemeClr val="accent1"/>
              </a:solidFill>
              <a:latin typeface="Caveat"/>
              <a:ea typeface="Caveat"/>
              <a:cs typeface="Caveat"/>
              <a:sym typeface="Caveat"/>
            </a:endParaRPr>
          </a:p>
        </p:txBody>
      </p:sp>
      <p:sp>
        <p:nvSpPr>
          <p:cNvPr id="402" name="Google Shape;402;p33"/>
          <p:cNvSpPr/>
          <p:nvPr/>
        </p:nvSpPr>
        <p:spPr>
          <a:xfrm>
            <a:off x="1047985" y="4026061"/>
            <a:ext cx="1436400" cy="5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veat"/>
                <a:ea typeface="Caveat"/>
                <a:cs typeface="Caveat"/>
                <a:sym typeface="Caveat"/>
              </a:rPr>
              <a:t>Réponse finale à l'utilisateur</a:t>
            </a:r>
            <a:endParaRPr b="1">
              <a:latin typeface="Caveat"/>
              <a:ea typeface="Caveat"/>
              <a:cs typeface="Caveat"/>
              <a:sym typeface="Caveat"/>
            </a:endParaRPr>
          </a:p>
        </p:txBody>
      </p:sp>
      <p:sp>
        <p:nvSpPr>
          <p:cNvPr id="403" name="Google Shape;403;p33"/>
          <p:cNvSpPr/>
          <p:nvPr/>
        </p:nvSpPr>
        <p:spPr>
          <a:xfrm>
            <a:off x="5015775" y="274175"/>
            <a:ext cx="3990900" cy="2699100"/>
          </a:xfrm>
          <a:prstGeom prst="roundRect">
            <a:avLst>
              <a:gd fmla="val 16667" name="adj"/>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33"/>
          <p:cNvSpPr txBox="1"/>
          <p:nvPr/>
        </p:nvSpPr>
        <p:spPr>
          <a:xfrm>
            <a:off x="6220075" y="37125"/>
            <a:ext cx="14982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6AA84F"/>
                </a:solidFill>
                <a:latin typeface="Caveat"/>
                <a:ea typeface="Caveat"/>
                <a:cs typeface="Caveat"/>
                <a:sym typeface="Caveat"/>
              </a:rPr>
              <a:t>Itération Cognitive</a:t>
            </a:r>
            <a:endParaRPr b="1" sz="1500">
              <a:solidFill>
                <a:srgbClr val="6AA84F"/>
              </a:solidFill>
              <a:latin typeface="Caveat"/>
              <a:ea typeface="Caveat"/>
              <a:cs typeface="Caveat"/>
              <a:sym typeface="Caveat"/>
            </a:endParaRPr>
          </a:p>
        </p:txBody>
      </p:sp>
      <p:sp>
        <p:nvSpPr>
          <p:cNvPr id="405" name="Google Shape;405;p33"/>
          <p:cNvSpPr/>
          <p:nvPr/>
        </p:nvSpPr>
        <p:spPr>
          <a:xfrm>
            <a:off x="5094400" y="3604950"/>
            <a:ext cx="2200800" cy="1368000"/>
          </a:xfrm>
          <a:prstGeom prst="roundRect">
            <a:avLst>
              <a:gd fmla="val 16667" name="adj"/>
            </a:avLst>
          </a:prstGeom>
          <a:solidFill>
            <a:schemeClr val="lt1"/>
          </a:solid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33"/>
          <p:cNvSpPr txBox="1"/>
          <p:nvPr/>
        </p:nvSpPr>
        <p:spPr>
          <a:xfrm>
            <a:off x="5759125" y="3396525"/>
            <a:ext cx="9660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E69138"/>
                </a:solidFill>
                <a:latin typeface="Caveat"/>
                <a:ea typeface="Caveat"/>
                <a:cs typeface="Caveat"/>
                <a:sym typeface="Caveat"/>
              </a:rPr>
              <a:t>Finalisation</a:t>
            </a:r>
            <a:endParaRPr b="1" sz="1500">
              <a:solidFill>
                <a:srgbClr val="E69138"/>
              </a:solidFill>
              <a:latin typeface="Caveat"/>
              <a:ea typeface="Caveat"/>
              <a:cs typeface="Caveat"/>
              <a:sym typeface="Caveat"/>
            </a:endParaRPr>
          </a:p>
        </p:txBody>
      </p:sp>
      <p:sp>
        <p:nvSpPr>
          <p:cNvPr id="407" name="Google Shape;407;p33"/>
          <p:cNvSpPr/>
          <p:nvPr/>
        </p:nvSpPr>
        <p:spPr>
          <a:xfrm>
            <a:off x="5505900" y="4235275"/>
            <a:ext cx="1338300" cy="59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Stratège</a:t>
            </a:r>
            <a:endParaRPr b="1" sz="1000">
              <a:latin typeface="Caveat"/>
              <a:ea typeface="Caveat"/>
              <a:cs typeface="Caveat"/>
              <a:sym typeface="Caveat"/>
            </a:endParaRPr>
          </a:p>
        </p:txBody>
      </p:sp>
      <p:pic>
        <p:nvPicPr>
          <p:cNvPr id="408" name="Google Shape;408;p33" title="robot-icon.png"/>
          <p:cNvPicPr preferRelativeResize="0"/>
          <p:nvPr/>
        </p:nvPicPr>
        <p:blipFill>
          <a:blip r:embed="rId4">
            <a:alphaModFix/>
          </a:blip>
          <a:stretch>
            <a:fillRect/>
          </a:stretch>
        </p:blipFill>
        <p:spPr>
          <a:xfrm>
            <a:off x="5574694" y="4281896"/>
            <a:ext cx="407700" cy="407700"/>
          </a:xfrm>
          <a:prstGeom prst="rect">
            <a:avLst/>
          </a:prstGeom>
          <a:noFill/>
          <a:ln>
            <a:noFill/>
          </a:ln>
        </p:spPr>
      </p:pic>
      <p:sp>
        <p:nvSpPr>
          <p:cNvPr id="409" name="Google Shape;409;p33"/>
          <p:cNvSpPr txBox="1"/>
          <p:nvPr/>
        </p:nvSpPr>
        <p:spPr>
          <a:xfrm>
            <a:off x="5015782" y="3731987"/>
            <a:ext cx="233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Synthétise et génère la réponse finale</a:t>
            </a:r>
            <a:endParaRPr sz="1800">
              <a:solidFill>
                <a:schemeClr val="dk2"/>
              </a:solidFill>
            </a:endParaRPr>
          </a:p>
        </p:txBody>
      </p:sp>
      <p:sp>
        <p:nvSpPr>
          <p:cNvPr id="410" name="Google Shape;410;p33"/>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411" name="Google Shape;411;p33"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412" name="Google Shape;412;p33"/>
          <p:cNvCxnSpPr>
            <a:stCxn id="399"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413" name="Google Shape;413;p33"/>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
        <p:nvSpPr>
          <p:cNvPr id="414" name="Google Shape;414;p33"/>
          <p:cNvSpPr/>
          <p:nvPr/>
        </p:nvSpPr>
        <p:spPr>
          <a:xfrm>
            <a:off x="2289100" y="2424788"/>
            <a:ext cx="17331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Planificateur</a:t>
            </a:r>
            <a:endParaRPr b="1" sz="1000">
              <a:latin typeface="Caveat"/>
              <a:ea typeface="Caveat"/>
              <a:cs typeface="Caveat"/>
              <a:sym typeface="Caveat"/>
            </a:endParaRPr>
          </a:p>
        </p:txBody>
      </p:sp>
      <p:pic>
        <p:nvPicPr>
          <p:cNvPr id="415" name="Google Shape;415;p33" title="robot-icon.png"/>
          <p:cNvPicPr preferRelativeResize="0"/>
          <p:nvPr/>
        </p:nvPicPr>
        <p:blipFill>
          <a:blip r:embed="rId4">
            <a:alphaModFix/>
          </a:blip>
          <a:stretch>
            <a:fillRect/>
          </a:stretch>
        </p:blipFill>
        <p:spPr>
          <a:xfrm>
            <a:off x="2411050" y="2451788"/>
            <a:ext cx="407700" cy="407700"/>
          </a:xfrm>
          <a:prstGeom prst="rect">
            <a:avLst/>
          </a:prstGeom>
          <a:noFill/>
          <a:ln>
            <a:noFill/>
          </a:ln>
        </p:spPr>
      </p:pic>
      <p:sp>
        <p:nvSpPr>
          <p:cNvPr id="416" name="Google Shape;416;p33"/>
          <p:cNvSpPr/>
          <p:nvPr/>
        </p:nvSpPr>
        <p:spPr>
          <a:xfrm>
            <a:off x="5562052" y="991987"/>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Exécuteur</a:t>
            </a:r>
            <a:endParaRPr b="1" sz="1000">
              <a:latin typeface="Caveat"/>
              <a:ea typeface="Caveat"/>
              <a:cs typeface="Caveat"/>
              <a:sym typeface="Caveat"/>
            </a:endParaRPr>
          </a:p>
        </p:txBody>
      </p:sp>
      <p:pic>
        <p:nvPicPr>
          <p:cNvPr id="417" name="Google Shape;417;p33" title="robot-icon.png"/>
          <p:cNvPicPr preferRelativeResize="0"/>
          <p:nvPr/>
        </p:nvPicPr>
        <p:blipFill>
          <a:blip r:embed="rId4">
            <a:alphaModFix/>
          </a:blip>
          <a:stretch>
            <a:fillRect/>
          </a:stretch>
        </p:blipFill>
        <p:spPr>
          <a:xfrm>
            <a:off x="5660725" y="1007757"/>
            <a:ext cx="407700" cy="407700"/>
          </a:xfrm>
          <a:prstGeom prst="rect">
            <a:avLst/>
          </a:prstGeom>
          <a:noFill/>
          <a:ln>
            <a:noFill/>
          </a:ln>
        </p:spPr>
      </p:pic>
      <p:cxnSp>
        <p:nvCxnSpPr>
          <p:cNvPr id="418" name="Google Shape;418;p33"/>
          <p:cNvCxnSpPr>
            <a:stCxn id="410" idx="2"/>
          </p:cNvCxnSpPr>
          <p:nvPr/>
        </p:nvCxnSpPr>
        <p:spPr>
          <a:xfrm>
            <a:off x="1060425" y="1887968"/>
            <a:ext cx="385200" cy="2078700"/>
          </a:xfrm>
          <a:prstGeom prst="straightConnector1">
            <a:avLst/>
          </a:prstGeom>
          <a:noFill/>
          <a:ln cap="flat" cmpd="sng" w="19050">
            <a:solidFill>
              <a:srgbClr val="FF0000"/>
            </a:solidFill>
            <a:prstDash val="dot"/>
            <a:round/>
            <a:headEnd len="med" w="med" type="none"/>
            <a:tailEnd len="med" w="med" type="triangle"/>
          </a:ln>
        </p:spPr>
      </p:cxnSp>
      <p:sp>
        <p:nvSpPr>
          <p:cNvPr id="419" name="Google Shape;419;p33"/>
          <p:cNvSpPr txBox="1"/>
          <p:nvPr/>
        </p:nvSpPr>
        <p:spPr>
          <a:xfrm>
            <a:off x="138025" y="2496925"/>
            <a:ext cx="20163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La requête est ambiguë</a:t>
            </a:r>
            <a:endParaRPr b="1" sz="1200">
              <a:solidFill>
                <a:srgbClr val="FF0000"/>
              </a:solidFill>
              <a:highlight>
                <a:schemeClr val="lt1"/>
              </a:highlight>
              <a:latin typeface="Caveat"/>
              <a:ea typeface="Caveat"/>
              <a:cs typeface="Caveat"/>
              <a:sym typeface="Caveat"/>
            </a:endParaRPr>
          </a:p>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Clarification nécessaire</a:t>
            </a:r>
            <a:endParaRPr b="1" sz="1200">
              <a:solidFill>
                <a:srgbClr val="FF0000"/>
              </a:solidFill>
              <a:highlight>
                <a:schemeClr val="lt1"/>
              </a:highlight>
              <a:latin typeface="Caveat"/>
              <a:ea typeface="Caveat"/>
              <a:cs typeface="Caveat"/>
              <a:sym typeface="Caveat"/>
            </a:endParaRPr>
          </a:p>
        </p:txBody>
      </p:sp>
      <p:cxnSp>
        <p:nvCxnSpPr>
          <p:cNvPr id="420" name="Google Shape;420;p33"/>
          <p:cNvCxnSpPr>
            <a:stCxn id="410" idx="3"/>
            <a:endCxn id="415" idx="0"/>
          </p:cNvCxnSpPr>
          <p:nvPr/>
        </p:nvCxnSpPr>
        <p:spPr>
          <a:xfrm>
            <a:off x="1729575" y="1657118"/>
            <a:ext cx="885300" cy="794700"/>
          </a:xfrm>
          <a:prstGeom prst="bentConnector2">
            <a:avLst/>
          </a:prstGeom>
          <a:noFill/>
          <a:ln cap="flat" cmpd="sng" w="19050">
            <a:solidFill>
              <a:srgbClr val="6D9EEB"/>
            </a:solidFill>
            <a:prstDash val="solid"/>
            <a:round/>
            <a:headEnd len="med" w="med" type="none"/>
            <a:tailEnd len="med" w="med" type="triangle"/>
          </a:ln>
        </p:spPr>
      </p:cxnSp>
      <p:sp>
        <p:nvSpPr>
          <p:cNvPr id="421" name="Google Shape;421;p33"/>
          <p:cNvSpPr txBox="1"/>
          <p:nvPr/>
        </p:nvSpPr>
        <p:spPr>
          <a:xfrm>
            <a:off x="2289100" y="1318550"/>
            <a:ext cx="1014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La requête est spécifique</a:t>
            </a:r>
            <a:endParaRPr sz="1800">
              <a:solidFill>
                <a:schemeClr val="dk2"/>
              </a:solidFill>
            </a:endParaRPr>
          </a:p>
        </p:txBody>
      </p:sp>
      <p:sp>
        <p:nvSpPr>
          <p:cNvPr id="422" name="Google Shape;422;p33"/>
          <p:cNvSpPr/>
          <p:nvPr/>
        </p:nvSpPr>
        <p:spPr>
          <a:xfrm>
            <a:off x="6773725" y="2180538"/>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Auditeur</a:t>
            </a:r>
            <a:endParaRPr b="1" sz="1000">
              <a:latin typeface="Caveat"/>
              <a:ea typeface="Caveat"/>
              <a:cs typeface="Caveat"/>
              <a:sym typeface="Caveat"/>
            </a:endParaRPr>
          </a:p>
        </p:txBody>
      </p:sp>
      <p:pic>
        <p:nvPicPr>
          <p:cNvPr id="423" name="Google Shape;423;p33" title="robot-icon.png"/>
          <p:cNvPicPr preferRelativeResize="0"/>
          <p:nvPr/>
        </p:nvPicPr>
        <p:blipFill>
          <a:blip r:embed="rId4">
            <a:alphaModFix/>
          </a:blip>
          <a:stretch>
            <a:fillRect/>
          </a:stretch>
        </p:blipFill>
        <p:spPr>
          <a:xfrm>
            <a:off x="6887500" y="2207538"/>
            <a:ext cx="407700" cy="407700"/>
          </a:xfrm>
          <a:prstGeom prst="rect">
            <a:avLst/>
          </a:prstGeom>
          <a:noFill/>
          <a:ln>
            <a:noFill/>
          </a:ln>
        </p:spPr>
      </p:pic>
      <p:sp>
        <p:nvSpPr>
          <p:cNvPr id="424" name="Google Shape;424;p33"/>
          <p:cNvSpPr txBox="1"/>
          <p:nvPr/>
        </p:nvSpPr>
        <p:spPr>
          <a:xfrm>
            <a:off x="5345900" y="589588"/>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Exécuter l'outil suivant du plan</a:t>
            </a:r>
            <a:endParaRPr b="1" sz="1200">
              <a:solidFill>
                <a:schemeClr val="dk1"/>
              </a:solidFill>
              <a:latin typeface="Caveat"/>
              <a:ea typeface="Caveat"/>
              <a:cs typeface="Caveat"/>
              <a:sym typeface="Caveat"/>
            </a:endParaRPr>
          </a:p>
        </p:txBody>
      </p:sp>
      <p:cxnSp>
        <p:nvCxnSpPr>
          <p:cNvPr id="425" name="Google Shape;425;p33"/>
          <p:cNvCxnSpPr>
            <a:stCxn id="414" idx="3"/>
            <a:endCxn id="416" idx="1"/>
          </p:cNvCxnSpPr>
          <p:nvPr/>
        </p:nvCxnSpPr>
        <p:spPr>
          <a:xfrm flipH="1" rot="10800000">
            <a:off x="4022200" y="1222838"/>
            <a:ext cx="1539900" cy="1432800"/>
          </a:xfrm>
          <a:prstGeom prst="bentConnector3">
            <a:avLst>
              <a:gd fmla="val 49998" name="adj1"/>
            </a:avLst>
          </a:prstGeom>
          <a:noFill/>
          <a:ln cap="flat" cmpd="sng" w="19050">
            <a:solidFill>
              <a:srgbClr val="93C47D"/>
            </a:solidFill>
            <a:prstDash val="solid"/>
            <a:round/>
            <a:headEnd len="med" w="med" type="none"/>
            <a:tailEnd len="med" w="med" type="triangle"/>
          </a:ln>
        </p:spPr>
      </p:cxnSp>
      <p:cxnSp>
        <p:nvCxnSpPr>
          <p:cNvPr id="426" name="Google Shape;426;p33"/>
          <p:cNvCxnSpPr>
            <a:endCxn id="407" idx="3"/>
          </p:cNvCxnSpPr>
          <p:nvPr/>
        </p:nvCxnSpPr>
        <p:spPr>
          <a:xfrm rot="5400000">
            <a:off x="6397050" y="3069775"/>
            <a:ext cx="1908900" cy="1014600"/>
          </a:xfrm>
          <a:prstGeom prst="bentConnector2">
            <a:avLst/>
          </a:prstGeom>
          <a:noFill/>
          <a:ln cap="flat" cmpd="sng" w="19050">
            <a:solidFill>
              <a:srgbClr val="F6B26B"/>
            </a:solidFill>
            <a:prstDash val="solid"/>
            <a:round/>
            <a:headEnd len="med" w="med" type="none"/>
            <a:tailEnd len="med" w="med" type="triangle"/>
          </a:ln>
        </p:spPr>
      </p:cxnSp>
      <p:sp>
        <p:nvSpPr>
          <p:cNvPr id="427" name="Google Shape;427;p33"/>
          <p:cNvSpPr txBox="1"/>
          <p:nvPr/>
        </p:nvSpPr>
        <p:spPr>
          <a:xfrm>
            <a:off x="2898813" y="1841400"/>
            <a:ext cx="1206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Créer un plan en plusieurs étapes</a:t>
            </a:r>
            <a:endParaRPr b="1" sz="1800">
              <a:solidFill>
                <a:schemeClr val="dk2"/>
              </a:solidFill>
            </a:endParaRPr>
          </a:p>
        </p:txBody>
      </p:sp>
      <p:sp>
        <p:nvSpPr>
          <p:cNvPr id="428" name="Google Shape;428;p33"/>
          <p:cNvSpPr txBox="1"/>
          <p:nvPr/>
        </p:nvSpPr>
        <p:spPr>
          <a:xfrm>
            <a:off x="7305273" y="3327225"/>
            <a:ext cx="12024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6B26B"/>
                </a:solidFill>
                <a:latin typeface="Caveat"/>
                <a:ea typeface="Caveat"/>
                <a:cs typeface="Caveat"/>
                <a:sym typeface="Caveat"/>
              </a:rPr>
              <a:t>Le plan est terminé</a:t>
            </a:r>
            <a:endParaRPr b="1" sz="1200">
              <a:solidFill>
                <a:srgbClr val="F6B26B"/>
              </a:solidFill>
              <a:latin typeface="Caveat"/>
              <a:ea typeface="Caveat"/>
              <a:cs typeface="Caveat"/>
              <a:sym typeface="Caveat"/>
            </a:endParaRPr>
          </a:p>
          <a:p>
            <a:pPr indent="0" lvl="0" marL="0" rtl="0" algn="ctr">
              <a:spcBef>
                <a:spcPts val="0"/>
              </a:spcBef>
              <a:spcAft>
                <a:spcPts val="0"/>
              </a:spcAft>
              <a:buNone/>
            </a:pPr>
            <a:r>
              <a:rPr b="1" lang="fr" sz="1200">
                <a:solidFill>
                  <a:srgbClr val="F6B26B"/>
                </a:solidFill>
                <a:latin typeface="Caveat"/>
                <a:ea typeface="Caveat"/>
                <a:cs typeface="Caveat"/>
                <a:sym typeface="Caveat"/>
              </a:rPr>
              <a:t>FINISH Step</a:t>
            </a:r>
            <a:endParaRPr b="1" sz="1200">
              <a:solidFill>
                <a:srgbClr val="F6B26B"/>
              </a:solidFill>
              <a:latin typeface="Caveat"/>
              <a:ea typeface="Caveat"/>
              <a:cs typeface="Caveat"/>
              <a:sym typeface="Caveat"/>
            </a:endParaRPr>
          </a:p>
        </p:txBody>
      </p:sp>
      <p:cxnSp>
        <p:nvCxnSpPr>
          <p:cNvPr id="429" name="Google Shape;429;p33"/>
          <p:cNvCxnSpPr>
            <a:stCxn id="422" idx="1"/>
            <a:endCxn id="414" idx="2"/>
          </p:cNvCxnSpPr>
          <p:nvPr/>
        </p:nvCxnSpPr>
        <p:spPr>
          <a:xfrm flipH="1">
            <a:off x="3155725" y="2411388"/>
            <a:ext cx="3618000" cy="475200"/>
          </a:xfrm>
          <a:prstGeom prst="bentConnector4">
            <a:avLst>
              <a:gd fmla="val 38025" name="adj1"/>
              <a:gd fmla="val 194452" name="adj2"/>
            </a:avLst>
          </a:prstGeom>
          <a:noFill/>
          <a:ln cap="flat" cmpd="sng" w="19050">
            <a:solidFill>
              <a:srgbClr val="FF0000"/>
            </a:solidFill>
            <a:prstDash val="dot"/>
            <a:round/>
            <a:headEnd len="med" w="med" type="none"/>
            <a:tailEnd len="med" w="med" type="triangle"/>
          </a:ln>
        </p:spPr>
      </p:cxnSp>
      <p:cxnSp>
        <p:nvCxnSpPr>
          <p:cNvPr id="430" name="Google Shape;430;p33"/>
          <p:cNvCxnSpPr>
            <a:stCxn id="405" idx="1"/>
            <a:endCxn id="402" idx="3"/>
          </p:cNvCxnSpPr>
          <p:nvPr/>
        </p:nvCxnSpPr>
        <p:spPr>
          <a:xfrm flipH="1">
            <a:off x="2484400" y="4288950"/>
            <a:ext cx="2610000" cy="1200"/>
          </a:xfrm>
          <a:prstGeom prst="bentConnector3">
            <a:avLst>
              <a:gd fmla="val 50000" name="adj1"/>
            </a:avLst>
          </a:prstGeom>
          <a:noFill/>
          <a:ln cap="flat" cmpd="sng" w="19050">
            <a:solidFill>
              <a:srgbClr val="F6B26B"/>
            </a:solidFill>
            <a:prstDash val="solid"/>
            <a:round/>
            <a:headEnd len="med" w="med" type="none"/>
            <a:tailEnd len="med" w="med" type="triangle"/>
          </a:ln>
        </p:spPr>
      </p:cxnSp>
      <p:sp>
        <p:nvSpPr>
          <p:cNvPr id="431" name="Google Shape;431;p33"/>
          <p:cNvSpPr txBox="1"/>
          <p:nvPr/>
        </p:nvSpPr>
        <p:spPr>
          <a:xfrm>
            <a:off x="2789871" y="4222584"/>
            <a:ext cx="22461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chemeClr val="dk2"/>
                </a:solidFill>
                <a:latin typeface="Caveat"/>
                <a:ea typeface="Caveat"/>
                <a:cs typeface="Caveat"/>
                <a:sym typeface="Caveat"/>
              </a:rPr>
              <a:t>Réponse pertinente prête</a:t>
            </a:r>
            <a:endParaRPr b="1" sz="1600">
              <a:solidFill>
                <a:schemeClr val="dk2"/>
              </a:solidFill>
              <a:latin typeface="Caveat"/>
              <a:ea typeface="Caveat"/>
              <a:cs typeface="Caveat"/>
              <a:sym typeface="Caveat"/>
            </a:endParaRPr>
          </a:p>
        </p:txBody>
      </p:sp>
      <p:sp>
        <p:nvSpPr>
          <p:cNvPr id="432" name="Google Shape;432;p33"/>
          <p:cNvSpPr txBox="1"/>
          <p:nvPr/>
        </p:nvSpPr>
        <p:spPr>
          <a:xfrm>
            <a:off x="5120800" y="1776588"/>
            <a:ext cx="1315500" cy="592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FF0000"/>
                </a:solidFill>
                <a:latin typeface="Caveat"/>
                <a:ea typeface="Caveat"/>
                <a:cs typeface="Caveat"/>
                <a:sym typeface="Caveat"/>
              </a:rPr>
              <a:t>Boucle d'autocorrection</a:t>
            </a:r>
            <a:endParaRPr b="1" sz="1600">
              <a:solidFill>
                <a:srgbClr val="FF0000"/>
              </a:solidFill>
              <a:latin typeface="Caveat"/>
              <a:ea typeface="Caveat"/>
              <a:cs typeface="Caveat"/>
              <a:sym typeface="Caveat"/>
            </a:endParaRPr>
          </a:p>
        </p:txBody>
      </p:sp>
      <p:sp>
        <p:nvSpPr>
          <p:cNvPr id="433" name="Google Shape;433;p33"/>
          <p:cNvSpPr txBox="1"/>
          <p:nvPr/>
        </p:nvSpPr>
        <p:spPr>
          <a:xfrm>
            <a:off x="7570275" y="1527371"/>
            <a:ext cx="14364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chemeClr val="dk2"/>
                </a:solidFill>
                <a:latin typeface="Caveat"/>
                <a:ea typeface="Caveat"/>
                <a:cs typeface="Caveat"/>
                <a:sym typeface="Caveat"/>
              </a:rPr>
              <a:t>Vérifier la qualité de sortie de l'outil</a:t>
            </a:r>
            <a:endParaRPr b="1" sz="1600">
              <a:solidFill>
                <a:schemeClr val="dk2"/>
              </a:solidFill>
              <a:latin typeface="Caveat"/>
              <a:ea typeface="Caveat"/>
              <a:cs typeface="Caveat"/>
              <a:sym typeface="Caveat"/>
            </a:endParaRPr>
          </a:p>
        </p:txBody>
      </p:sp>
      <p:cxnSp>
        <p:nvCxnSpPr>
          <p:cNvPr id="434" name="Google Shape;434;p33"/>
          <p:cNvCxnSpPr>
            <a:stCxn id="416" idx="3"/>
          </p:cNvCxnSpPr>
          <p:nvPr/>
        </p:nvCxnSpPr>
        <p:spPr>
          <a:xfrm>
            <a:off x="7060252" y="1222837"/>
            <a:ext cx="396600" cy="888600"/>
          </a:xfrm>
          <a:prstGeom prst="bentConnector2">
            <a:avLst/>
          </a:prstGeom>
          <a:noFill/>
          <a:ln cap="flat" cmpd="sng" w="19050">
            <a:solidFill>
              <a:srgbClr val="93C47D"/>
            </a:solidFill>
            <a:prstDash val="solid"/>
            <a:round/>
            <a:headEnd len="med" w="med" type="triangle"/>
            <a:tailEnd len="med" w="med" type="none"/>
          </a:ln>
        </p:spPr>
      </p:cxnSp>
      <p:cxnSp>
        <p:nvCxnSpPr>
          <p:cNvPr id="435" name="Google Shape;435;p33"/>
          <p:cNvCxnSpPr>
            <a:stCxn id="423" idx="0"/>
            <a:endCxn id="416" idx="2"/>
          </p:cNvCxnSpPr>
          <p:nvPr/>
        </p:nvCxnSpPr>
        <p:spPr>
          <a:xfrm flipH="1" rot="5400000">
            <a:off x="6324250" y="1440438"/>
            <a:ext cx="753900" cy="780300"/>
          </a:xfrm>
          <a:prstGeom prst="bentConnector3">
            <a:avLst>
              <a:gd fmla="val 49997" name="adj1"/>
            </a:avLst>
          </a:prstGeom>
          <a:noFill/>
          <a:ln cap="flat" cmpd="sng" w="19050">
            <a:solidFill>
              <a:srgbClr val="93C47D"/>
            </a:solidFill>
            <a:prstDash val="solid"/>
            <a:round/>
            <a:headEnd len="med" w="med" type="triangle"/>
            <a:tailEnd len="med" w="med" type="none"/>
          </a:ln>
        </p:spPr>
      </p:cxnSp>
      <p:sp>
        <p:nvSpPr>
          <p:cNvPr id="436" name="Google Shape;436;p33"/>
          <p:cNvSpPr txBox="1"/>
          <p:nvPr/>
        </p:nvSpPr>
        <p:spPr>
          <a:xfrm>
            <a:off x="7124454" y="801695"/>
            <a:ext cx="1338300" cy="5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93C47D"/>
                </a:solidFill>
                <a:latin typeface="Caveat"/>
                <a:ea typeface="Caveat"/>
                <a:cs typeface="Caveat"/>
                <a:sym typeface="Caveat"/>
              </a:rPr>
              <a:t>Sortie de l'outil prête</a:t>
            </a:r>
            <a:endParaRPr b="1" sz="1600">
              <a:solidFill>
                <a:srgbClr val="93C47D"/>
              </a:solidFill>
              <a:latin typeface="Caveat"/>
              <a:ea typeface="Caveat"/>
              <a:cs typeface="Caveat"/>
              <a:sym typeface="Cave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4"/>
          <p:cNvSpPr txBox="1"/>
          <p:nvPr>
            <p:ph type="title"/>
          </p:nvPr>
        </p:nvSpPr>
        <p:spPr>
          <a:xfrm>
            <a:off x="2142600" y="1827450"/>
            <a:ext cx="4200900" cy="121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5800">
                <a:latin typeface="Caveat"/>
                <a:ea typeface="Caveat"/>
                <a:cs typeface="Caveat"/>
                <a:sym typeface="Caveat"/>
              </a:rPr>
              <a:t>[</a:t>
            </a:r>
            <a:r>
              <a:rPr b="1" lang="fr" sz="6000">
                <a:latin typeface="Caveat"/>
                <a:ea typeface="Caveat"/>
                <a:cs typeface="Caveat"/>
                <a:sym typeface="Caveat"/>
              </a:rPr>
              <a:t> Notebooks ]</a:t>
            </a:r>
            <a:endParaRPr b="1" sz="6000">
              <a:latin typeface="Caveat"/>
              <a:ea typeface="Caveat"/>
              <a:cs typeface="Caveat"/>
              <a:sym typeface="Cave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5"/>
          <p:cNvSpPr txBox="1"/>
          <p:nvPr>
            <p:ph type="title"/>
          </p:nvPr>
        </p:nvSpPr>
        <p:spPr>
          <a:xfrm>
            <a:off x="295000" y="77400"/>
            <a:ext cx="4748400" cy="7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4020">
                <a:latin typeface="Caveat"/>
                <a:ea typeface="Caveat"/>
                <a:cs typeface="Caveat"/>
                <a:sym typeface="Caveat"/>
              </a:rPr>
              <a:t>É</a:t>
            </a:r>
            <a:r>
              <a:rPr lang="fr" sz="4020">
                <a:latin typeface="Caveat"/>
                <a:ea typeface="Caveat"/>
                <a:cs typeface="Caveat"/>
                <a:sym typeface="Caveat"/>
              </a:rPr>
              <a:t>valuation de l</a:t>
            </a:r>
            <a:r>
              <a:rPr lang="fr" sz="4020">
                <a:latin typeface="Caveat"/>
                <a:ea typeface="Caveat"/>
                <a:cs typeface="Caveat"/>
                <a:sym typeface="Caveat"/>
              </a:rPr>
              <a:t>'Agent IA	</a:t>
            </a:r>
            <a:endParaRPr sz="4020">
              <a:latin typeface="Caveat"/>
              <a:ea typeface="Caveat"/>
              <a:cs typeface="Caveat"/>
              <a:sym typeface="Caveat"/>
            </a:endParaRPr>
          </a:p>
        </p:txBody>
      </p:sp>
      <p:pic>
        <p:nvPicPr>
          <p:cNvPr id="447" name="Google Shape;447;p35" title="agentic-rag-evaluation-iapau.png"/>
          <p:cNvPicPr preferRelativeResize="0"/>
          <p:nvPr/>
        </p:nvPicPr>
        <p:blipFill>
          <a:blip r:embed="rId3">
            <a:alphaModFix/>
          </a:blip>
          <a:stretch>
            <a:fillRect/>
          </a:stretch>
        </p:blipFill>
        <p:spPr>
          <a:xfrm>
            <a:off x="175050" y="1133825"/>
            <a:ext cx="8874926" cy="3523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6"/>
          <p:cNvSpPr txBox="1"/>
          <p:nvPr>
            <p:ph type="title"/>
          </p:nvPr>
        </p:nvSpPr>
        <p:spPr>
          <a:xfrm>
            <a:off x="311700" y="39775"/>
            <a:ext cx="5468700" cy="6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4020">
                <a:latin typeface="Caveat"/>
                <a:ea typeface="Caveat"/>
                <a:cs typeface="Caveat"/>
                <a:sym typeface="Caveat"/>
              </a:rPr>
              <a:t>Stress Tests - Red Teaming</a:t>
            </a:r>
            <a:endParaRPr sz="4020">
              <a:latin typeface="Caveat"/>
              <a:ea typeface="Caveat"/>
              <a:cs typeface="Caveat"/>
              <a:sym typeface="Caveat"/>
            </a:endParaRPr>
          </a:p>
        </p:txBody>
      </p:sp>
      <p:sp>
        <p:nvSpPr>
          <p:cNvPr id="453" name="Google Shape;45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4" name="Google Shape;454;p36" title="agentic-rag-stress-testing-iapau.png"/>
          <p:cNvPicPr preferRelativeResize="0"/>
          <p:nvPr/>
        </p:nvPicPr>
        <p:blipFill>
          <a:blip r:embed="rId3">
            <a:alphaModFix/>
          </a:blip>
          <a:stretch>
            <a:fillRect/>
          </a:stretch>
        </p:blipFill>
        <p:spPr>
          <a:xfrm>
            <a:off x="196375" y="945568"/>
            <a:ext cx="8856852" cy="37235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p:nvPr/>
        </p:nvSpPr>
        <p:spPr>
          <a:xfrm>
            <a:off x="4158650" y="1613475"/>
            <a:ext cx="4782900" cy="3009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37"/>
          <p:cNvSpPr/>
          <p:nvPr/>
        </p:nvSpPr>
        <p:spPr>
          <a:xfrm>
            <a:off x="262575" y="1283575"/>
            <a:ext cx="3609300" cy="2588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37"/>
          <p:cNvSpPr txBox="1"/>
          <p:nvPr>
            <p:ph type="title"/>
          </p:nvPr>
        </p:nvSpPr>
        <p:spPr>
          <a:xfrm>
            <a:off x="311700" y="95450"/>
            <a:ext cx="2606400" cy="7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4020">
                <a:latin typeface="Caveat"/>
                <a:ea typeface="Caveat"/>
                <a:cs typeface="Caveat"/>
                <a:sym typeface="Caveat"/>
              </a:rPr>
              <a:t>Discussion</a:t>
            </a:r>
            <a:endParaRPr sz="4020">
              <a:latin typeface="Caveat"/>
              <a:ea typeface="Caveat"/>
              <a:cs typeface="Caveat"/>
              <a:sym typeface="Caveat"/>
            </a:endParaRPr>
          </a:p>
        </p:txBody>
      </p:sp>
      <p:pic>
        <p:nvPicPr>
          <p:cNvPr id="462" name="Google Shape;462;p37" title="ideas.png"/>
          <p:cNvPicPr preferRelativeResize="0"/>
          <p:nvPr/>
        </p:nvPicPr>
        <p:blipFill>
          <a:blip r:embed="rId3">
            <a:alphaModFix/>
          </a:blip>
          <a:stretch>
            <a:fillRect/>
          </a:stretch>
        </p:blipFill>
        <p:spPr>
          <a:xfrm>
            <a:off x="491050" y="1454338"/>
            <a:ext cx="437524" cy="437524"/>
          </a:xfrm>
          <a:prstGeom prst="rect">
            <a:avLst/>
          </a:prstGeom>
          <a:noFill/>
          <a:ln>
            <a:noFill/>
          </a:ln>
        </p:spPr>
      </p:pic>
      <p:pic>
        <p:nvPicPr>
          <p:cNvPr id="463" name="Google Shape;463;p37" title="workflow.png"/>
          <p:cNvPicPr preferRelativeResize="0"/>
          <p:nvPr/>
        </p:nvPicPr>
        <p:blipFill>
          <a:blip r:embed="rId4">
            <a:alphaModFix/>
          </a:blip>
          <a:stretch>
            <a:fillRect/>
          </a:stretch>
        </p:blipFill>
        <p:spPr>
          <a:xfrm>
            <a:off x="7213300" y="129825"/>
            <a:ext cx="537850" cy="537850"/>
          </a:xfrm>
          <a:prstGeom prst="rect">
            <a:avLst/>
          </a:prstGeom>
          <a:noFill/>
          <a:ln>
            <a:noFill/>
          </a:ln>
        </p:spPr>
      </p:pic>
      <p:sp>
        <p:nvSpPr>
          <p:cNvPr id="464" name="Google Shape;464;p37"/>
          <p:cNvSpPr txBox="1"/>
          <p:nvPr/>
        </p:nvSpPr>
        <p:spPr>
          <a:xfrm>
            <a:off x="645550" y="1283575"/>
            <a:ext cx="3133500" cy="6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200">
                <a:solidFill>
                  <a:schemeClr val="dk2"/>
                </a:solidFill>
                <a:latin typeface="Caveat"/>
                <a:ea typeface="Caveat"/>
                <a:cs typeface="Caveat"/>
                <a:sym typeface="Caveat"/>
              </a:rPr>
              <a:t>Possibilités </a:t>
            </a:r>
            <a:endParaRPr b="1" sz="2200">
              <a:solidFill>
                <a:schemeClr val="dk2"/>
              </a:solidFill>
              <a:latin typeface="Caveat"/>
              <a:ea typeface="Caveat"/>
              <a:cs typeface="Caveat"/>
              <a:sym typeface="Caveat"/>
            </a:endParaRPr>
          </a:p>
          <a:p>
            <a:pPr indent="0" lvl="0" marL="0" rtl="0" algn="ctr">
              <a:spcBef>
                <a:spcPts val="0"/>
              </a:spcBef>
              <a:spcAft>
                <a:spcPts val="0"/>
              </a:spcAft>
              <a:buNone/>
            </a:pPr>
            <a:r>
              <a:rPr b="1" lang="fr" sz="2200">
                <a:solidFill>
                  <a:schemeClr val="dk2"/>
                </a:solidFill>
                <a:latin typeface="Caveat"/>
                <a:ea typeface="Caveat"/>
                <a:cs typeface="Caveat"/>
                <a:sym typeface="Caveat"/>
              </a:rPr>
              <a:t>d'automatisation infinies ?</a:t>
            </a:r>
            <a:endParaRPr b="1" sz="2200">
              <a:solidFill>
                <a:schemeClr val="dk2"/>
              </a:solidFill>
              <a:latin typeface="Caveat"/>
              <a:ea typeface="Caveat"/>
              <a:cs typeface="Caveat"/>
              <a:sym typeface="Caveat"/>
            </a:endParaRPr>
          </a:p>
        </p:txBody>
      </p:sp>
      <p:sp>
        <p:nvSpPr>
          <p:cNvPr id="465" name="Google Shape;465;p37"/>
          <p:cNvSpPr txBox="1"/>
          <p:nvPr/>
        </p:nvSpPr>
        <p:spPr>
          <a:xfrm>
            <a:off x="422325" y="2195675"/>
            <a:ext cx="3289800" cy="15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latin typeface="Caveat"/>
                <a:ea typeface="Caveat"/>
                <a:cs typeface="Caveat"/>
                <a:sym typeface="Caveat"/>
              </a:rPr>
              <a:t>Customer Support (100% autonome)</a:t>
            </a:r>
            <a:endParaRPr sz="1800">
              <a:solidFill>
                <a:schemeClr val="dk2"/>
              </a:solidFill>
              <a:latin typeface="Caveat"/>
              <a:ea typeface="Caveat"/>
              <a:cs typeface="Caveat"/>
              <a:sym typeface="Caveat"/>
            </a:endParaRPr>
          </a:p>
          <a:p>
            <a:pPr indent="0" lvl="0" marL="0" rtl="0" algn="l">
              <a:spcBef>
                <a:spcPts val="0"/>
              </a:spcBef>
              <a:spcAft>
                <a:spcPts val="0"/>
              </a:spcAft>
              <a:buNone/>
            </a:pPr>
            <a:r>
              <a:rPr lang="fr" sz="1800">
                <a:solidFill>
                  <a:schemeClr val="dk2"/>
                </a:solidFill>
                <a:latin typeface="Caveat"/>
                <a:ea typeface="Caveat"/>
                <a:cs typeface="Caveat"/>
                <a:sym typeface="Caveat"/>
              </a:rPr>
              <a:t>Gestion de projet dynamique</a:t>
            </a:r>
            <a:endParaRPr sz="1800">
              <a:solidFill>
                <a:schemeClr val="dk2"/>
              </a:solidFill>
              <a:latin typeface="Caveat"/>
              <a:ea typeface="Caveat"/>
              <a:cs typeface="Caveat"/>
              <a:sym typeface="Caveat"/>
            </a:endParaRPr>
          </a:p>
          <a:p>
            <a:pPr indent="0" lvl="0" marL="0" rtl="0" algn="l">
              <a:spcBef>
                <a:spcPts val="0"/>
              </a:spcBef>
              <a:spcAft>
                <a:spcPts val="0"/>
              </a:spcAft>
              <a:buNone/>
            </a:pPr>
            <a:r>
              <a:rPr lang="fr" sz="1800">
                <a:solidFill>
                  <a:schemeClr val="dk2"/>
                </a:solidFill>
                <a:latin typeface="Caveat"/>
                <a:ea typeface="Caveat"/>
                <a:cs typeface="Caveat"/>
                <a:sym typeface="Caveat"/>
              </a:rPr>
              <a:t>Email, Inbox, Banque, etc. manager</a:t>
            </a:r>
            <a:endParaRPr sz="1800">
              <a:solidFill>
                <a:schemeClr val="dk2"/>
              </a:solidFill>
              <a:latin typeface="Caveat"/>
              <a:ea typeface="Caveat"/>
              <a:cs typeface="Caveat"/>
              <a:sym typeface="Caveat"/>
            </a:endParaRPr>
          </a:p>
          <a:p>
            <a:pPr indent="0" lvl="0" marL="0" rtl="0" algn="l">
              <a:spcBef>
                <a:spcPts val="0"/>
              </a:spcBef>
              <a:spcAft>
                <a:spcPts val="0"/>
              </a:spcAft>
              <a:buNone/>
            </a:pPr>
            <a:r>
              <a:rPr lang="fr" sz="1800">
                <a:solidFill>
                  <a:schemeClr val="dk2"/>
                </a:solidFill>
                <a:latin typeface="Caveat"/>
                <a:ea typeface="Caveat"/>
                <a:cs typeface="Caveat"/>
                <a:sym typeface="Caveat"/>
              </a:rPr>
              <a:t>Innovation &amp; recherche </a:t>
            </a:r>
            <a:r>
              <a:rPr lang="fr" sz="1800">
                <a:solidFill>
                  <a:schemeClr val="dk2"/>
                </a:solidFill>
                <a:latin typeface="Caveat"/>
                <a:ea typeface="Caveat"/>
                <a:cs typeface="Caveat"/>
                <a:sym typeface="Caveat"/>
              </a:rPr>
              <a:t>académiques</a:t>
            </a:r>
            <a:endParaRPr sz="1800">
              <a:solidFill>
                <a:schemeClr val="dk2"/>
              </a:solidFill>
              <a:latin typeface="Caveat"/>
              <a:ea typeface="Caveat"/>
              <a:cs typeface="Caveat"/>
              <a:sym typeface="Caveat"/>
            </a:endParaRPr>
          </a:p>
          <a:p>
            <a:pPr indent="0" lvl="0" marL="0" rtl="0" algn="l">
              <a:spcBef>
                <a:spcPts val="0"/>
              </a:spcBef>
              <a:spcAft>
                <a:spcPts val="0"/>
              </a:spcAft>
              <a:buNone/>
            </a:pPr>
            <a:r>
              <a:rPr lang="fr" sz="1800">
                <a:solidFill>
                  <a:schemeClr val="dk2"/>
                </a:solidFill>
                <a:latin typeface="Caveat"/>
                <a:ea typeface="Caveat"/>
                <a:cs typeface="Caveat"/>
                <a:sym typeface="Caveat"/>
              </a:rPr>
              <a:t>…</a:t>
            </a:r>
            <a:endParaRPr sz="1800">
              <a:solidFill>
                <a:schemeClr val="dk2"/>
              </a:solidFill>
              <a:latin typeface="Caveat"/>
              <a:ea typeface="Caveat"/>
              <a:cs typeface="Caveat"/>
              <a:sym typeface="Caveat"/>
            </a:endParaRPr>
          </a:p>
        </p:txBody>
      </p:sp>
      <p:pic>
        <p:nvPicPr>
          <p:cNvPr id="466" name="Google Shape;466;p37" title="human_workflow.png"/>
          <p:cNvPicPr preferRelativeResize="0"/>
          <p:nvPr/>
        </p:nvPicPr>
        <p:blipFill>
          <a:blip r:embed="rId5">
            <a:alphaModFix/>
          </a:blip>
          <a:stretch>
            <a:fillRect/>
          </a:stretch>
        </p:blipFill>
        <p:spPr>
          <a:xfrm>
            <a:off x="4931750" y="129825"/>
            <a:ext cx="537850" cy="537850"/>
          </a:xfrm>
          <a:prstGeom prst="rect">
            <a:avLst/>
          </a:prstGeom>
          <a:solidFill>
            <a:schemeClr val="lt1"/>
          </a:solidFill>
          <a:ln>
            <a:noFill/>
          </a:ln>
        </p:spPr>
      </p:pic>
      <p:cxnSp>
        <p:nvCxnSpPr>
          <p:cNvPr id="467" name="Google Shape;467;p37"/>
          <p:cNvCxnSpPr/>
          <p:nvPr/>
        </p:nvCxnSpPr>
        <p:spPr>
          <a:xfrm flipH="1" rot="10800000">
            <a:off x="5550521" y="390190"/>
            <a:ext cx="1578300" cy="14700"/>
          </a:xfrm>
          <a:prstGeom prst="straightConnector1">
            <a:avLst/>
          </a:prstGeom>
          <a:noFill/>
          <a:ln cap="flat" cmpd="sng" w="9525">
            <a:solidFill>
              <a:schemeClr val="dk2"/>
            </a:solidFill>
            <a:prstDash val="solid"/>
            <a:round/>
            <a:headEnd len="med" w="med" type="none"/>
            <a:tailEnd len="med" w="med" type="triangle"/>
          </a:ln>
        </p:spPr>
      </p:cxnSp>
      <p:pic>
        <p:nvPicPr>
          <p:cNvPr id="468" name="Google Shape;468;p37" title="limits.png"/>
          <p:cNvPicPr preferRelativeResize="0"/>
          <p:nvPr/>
        </p:nvPicPr>
        <p:blipFill>
          <a:blip r:embed="rId6">
            <a:alphaModFix/>
          </a:blip>
          <a:stretch>
            <a:fillRect/>
          </a:stretch>
        </p:blipFill>
        <p:spPr>
          <a:xfrm>
            <a:off x="5608975" y="1648623"/>
            <a:ext cx="591050" cy="591050"/>
          </a:xfrm>
          <a:prstGeom prst="rect">
            <a:avLst/>
          </a:prstGeom>
          <a:noFill/>
          <a:ln>
            <a:noFill/>
          </a:ln>
        </p:spPr>
      </p:pic>
      <p:sp>
        <p:nvSpPr>
          <p:cNvPr id="469" name="Google Shape;469;p37"/>
          <p:cNvSpPr txBox="1"/>
          <p:nvPr/>
        </p:nvSpPr>
        <p:spPr>
          <a:xfrm>
            <a:off x="4411725" y="2476623"/>
            <a:ext cx="4437000" cy="2100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Caveat"/>
              <a:buChar char="-"/>
            </a:pPr>
            <a:r>
              <a:rPr lang="fr" sz="1800">
                <a:solidFill>
                  <a:schemeClr val="dk2"/>
                </a:solidFill>
                <a:latin typeface="Caveat"/>
                <a:ea typeface="Caveat"/>
                <a:cs typeface="Caveat"/>
                <a:sym typeface="Caveat"/>
              </a:rPr>
              <a:t>Confidentialité … </a:t>
            </a:r>
            <a:endParaRPr sz="1800">
              <a:solidFill>
                <a:schemeClr val="dk2"/>
              </a:solidFill>
              <a:latin typeface="Caveat"/>
              <a:ea typeface="Caveat"/>
              <a:cs typeface="Caveat"/>
              <a:sym typeface="Caveat"/>
            </a:endParaRPr>
          </a:p>
          <a:p>
            <a:pPr indent="-342900" lvl="0" marL="457200" rtl="0" algn="l">
              <a:spcBef>
                <a:spcPts val="0"/>
              </a:spcBef>
              <a:spcAft>
                <a:spcPts val="0"/>
              </a:spcAft>
              <a:buClr>
                <a:schemeClr val="dk2"/>
              </a:buClr>
              <a:buSzPts val="1800"/>
              <a:buFont typeface="Caveat"/>
              <a:buChar char="-"/>
            </a:pPr>
            <a:r>
              <a:rPr lang="fr" sz="1800">
                <a:solidFill>
                  <a:schemeClr val="dk2"/>
                </a:solidFill>
                <a:latin typeface="Caveat"/>
                <a:ea typeface="Caveat"/>
                <a:cs typeface="Caveat"/>
                <a:sym typeface="Caveat"/>
              </a:rPr>
              <a:t>Consommation de ressources, coûts (monitoring)</a:t>
            </a:r>
            <a:endParaRPr sz="1800">
              <a:solidFill>
                <a:schemeClr val="dk2"/>
              </a:solidFill>
              <a:latin typeface="Caveat"/>
              <a:ea typeface="Caveat"/>
              <a:cs typeface="Caveat"/>
              <a:sym typeface="Caveat"/>
            </a:endParaRPr>
          </a:p>
          <a:p>
            <a:pPr indent="-342900" lvl="0" marL="457200" rtl="0" algn="l">
              <a:spcBef>
                <a:spcPts val="0"/>
              </a:spcBef>
              <a:spcAft>
                <a:spcPts val="0"/>
              </a:spcAft>
              <a:buClr>
                <a:schemeClr val="dk2"/>
              </a:buClr>
              <a:buSzPts val="1800"/>
              <a:buFont typeface="Caveat"/>
              <a:buChar char="-"/>
            </a:pPr>
            <a:r>
              <a:rPr lang="fr" sz="1800">
                <a:solidFill>
                  <a:schemeClr val="dk2"/>
                </a:solidFill>
                <a:latin typeface="Caveat"/>
                <a:ea typeface="Caveat"/>
                <a:cs typeface="Caveat"/>
                <a:sym typeface="Caveat"/>
              </a:rPr>
              <a:t>Optimisation nécessaire, moins prévisible qu'un workflow classique.</a:t>
            </a:r>
            <a:endParaRPr sz="1800">
              <a:solidFill>
                <a:schemeClr val="dk2"/>
              </a:solidFill>
              <a:latin typeface="Caveat"/>
              <a:ea typeface="Caveat"/>
              <a:cs typeface="Caveat"/>
              <a:sym typeface="Caveat"/>
            </a:endParaRPr>
          </a:p>
          <a:p>
            <a:pPr indent="-342900" lvl="0" marL="457200" rtl="0" algn="l">
              <a:spcBef>
                <a:spcPts val="0"/>
              </a:spcBef>
              <a:spcAft>
                <a:spcPts val="0"/>
              </a:spcAft>
              <a:buClr>
                <a:schemeClr val="dk2"/>
              </a:buClr>
              <a:buSzPts val="1800"/>
              <a:buFont typeface="Caveat"/>
              <a:buChar char="-"/>
            </a:pPr>
            <a:r>
              <a:rPr lang="fr" sz="1800">
                <a:solidFill>
                  <a:schemeClr val="dk2"/>
                </a:solidFill>
                <a:latin typeface="Caveat"/>
                <a:ea typeface="Caveat"/>
                <a:cs typeface="Caveat"/>
                <a:sym typeface="Caveat"/>
              </a:rPr>
              <a:t>Difficile de mesurer la qualité globale, des étapes restent invisibles.</a:t>
            </a:r>
            <a:endParaRPr sz="1800">
              <a:solidFill>
                <a:schemeClr val="dk2"/>
              </a:solidFill>
              <a:latin typeface="Caveat"/>
              <a:ea typeface="Caveat"/>
              <a:cs typeface="Caveat"/>
              <a:sym typeface="Caveat"/>
            </a:endParaRPr>
          </a:p>
          <a:p>
            <a:pPr indent="-342900" lvl="0" marL="457200" rtl="0" algn="l">
              <a:spcBef>
                <a:spcPts val="0"/>
              </a:spcBef>
              <a:spcAft>
                <a:spcPts val="0"/>
              </a:spcAft>
              <a:buClr>
                <a:schemeClr val="dk2"/>
              </a:buClr>
              <a:buSzPts val="1800"/>
              <a:buFont typeface="Caveat"/>
              <a:buChar char="-"/>
            </a:pPr>
            <a:r>
              <a:rPr lang="fr" sz="1800">
                <a:solidFill>
                  <a:schemeClr val="dk2"/>
                </a:solidFill>
                <a:latin typeface="Caveat"/>
                <a:ea typeface="Caveat"/>
                <a:cs typeface="Caveat"/>
                <a:sym typeface="Caveat"/>
              </a:rPr>
              <a:t>Complexité de l'écosystème, maturité faible.</a:t>
            </a:r>
            <a:r>
              <a:rPr lang="fr" sz="1800">
                <a:solidFill>
                  <a:schemeClr val="dk2"/>
                </a:solidFill>
                <a:latin typeface="Caveat"/>
                <a:ea typeface="Caveat"/>
                <a:cs typeface="Caveat"/>
                <a:sym typeface="Caveat"/>
              </a:rPr>
              <a:t> </a:t>
            </a:r>
            <a:endParaRPr sz="1800">
              <a:solidFill>
                <a:schemeClr val="dk2"/>
              </a:solidFill>
              <a:latin typeface="Caveat"/>
              <a:ea typeface="Caveat"/>
              <a:cs typeface="Caveat"/>
              <a:sym typeface="Caveat"/>
            </a:endParaRPr>
          </a:p>
          <a:p>
            <a:pPr indent="0" lvl="0" marL="0" rtl="0" algn="l">
              <a:spcBef>
                <a:spcPts val="0"/>
              </a:spcBef>
              <a:spcAft>
                <a:spcPts val="0"/>
              </a:spcAft>
              <a:buNone/>
            </a:pPr>
            <a:r>
              <a:rPr lang="fr" sz="1800">
                <a:solidFill>
                  <a:schemeClr val="dk2"/>
                </a:solidFill>
                <a:latin typeface="Caveat"/>
                <a:ea typeface="Caveat"/>
                <a:cs typeface="Caveat"/>
                <a:sym typeface="Caveat"/>
              </a:rPr>
              <a:t> </a:t>
            </a:r>
            <a:endParaRPr sz="1800">
              <a:solidFill>
                <a:schemeClr val="dk2"/>
              </a:solidFill>
              <a:latin typeface="Caveat"/>
              <a:ea typeface="Caveat"/>
              <a:cs typeface="Caveat"/>
              <a:sym typeface="Caveat"/>
            </a:endParaRPr>
          </a:p>
        </p:txBody>
      </p:sp>
      <p:sp>
        <p:nvSpPr>
          <p:cNvPr id="470" name="Google Shape;470;p37"/>
          <p:cNvSpPr txBox="1"/>
          <p:nvPr/>
        </p:nvSpPr>
        <p:spPr>
          <a:xfrm>
            <a:off x="6309675" y="1648623"/>
            <a:ext cx="16617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2200">
                <a:solidFill>
                  <a:schemeClr val="dk2"/>
                </a:solidFill>
                <a:latin typeface="Caveat"/>
                <a:ea typeface="Caveat"/>
                <a:cs typeface="Caveat"/>
                <a:sym typeface="Caveat"/>
              </a:rPr>
              <a:t>Limitations</a:t>
            </a:r>
            <a:endParaRPr b="1" sz="2200">
              <a:solidFill>
                <a:schemeClr val="dk2"/>
              </a:solidFill>
              <a:latin typeface="Caveat"/>
              <a:ea typeface="Caveat"/>
              <a:cs typeface="Caveat"/>
              <a:sym typeface="Caveat"/>
            </a:endParaRPr>
          </a:p>
        </p:txBody>
      </p:sp>
      <p:sp>
        <p:nvSpPr>
          <p:cNvPr id="471" name="Google Shape;471;p37"/>
          <p:cNvSpPr txBox="1"/>
          <p:nvPr/>
        </p:nvSpPr>
        <p:spPr>
          <a:xfrm>
            <a:off x="4572000" y="565175"/>
            <a:ext cx="13329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chemeClr val="dk2"/>
                </a:solidFill>
                <a:latin typeface="Caveat"/>
                <a:ea typeface="Caveat"/>
                <a:cs typeface="Caveat"/>
                <a:sym typeface="Caveat"/>
              </a:rPr>
              <a:t>Process humain</a:t>
            </a:r>
            <a:endParaRPr sz="1500">
              <a:solidFill>
                <a:schemeClr val="dk2"/>
              </a:solidFill>
              <a:latin typeface="Caveat"/>
              <a:ea typeface="Caveat"/>
              <a:cs typeface="Caveat"/>
              <a:sym typeface="Caveat"/>
            </a:endParaRPr>
          </a:p>
        </p:txBody>
      </p:sp>
      <p:sp>
        <p:nvSpPr>
          <p:cNvPr id="472" name="Google Shape;472;p37"/>
          <p:cNvSpPr txBox="1"/>
          <p:nvPr/>
        </p:nvSpPr>
        <p:spPr>
          <a:xfrm>
            <a:off x="7009875" y="565175"/>
            <a:ext cx="11049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chemeClr val="dk2"/>
                </a:solidFill>
                <a:latin typeface="Caveat"/>
                <a:ea typeface="Caveat"/>
                <a:cs typeface="Caveat"/>
                <a:sym typeface="Caveat"/>
              </a:rPr>
              <a:t>Agentic RAG</a:t>
            </a:r>
            <a:endParaRPr sz="1500">
              <a:solidFill>
                <a:schemeClr val="dk2"/>
              </a:solidFill>
              <a:latin typeface="Caveat"/>
              <a:ea typeface="Caveat"/>
              <a:cs typeface="Caveat"/>
              <a:sym typeface="Caveat"/>
            </a:endParaRPr>
          </a:p>
        </p:txBody>
      </p:sp>
      <p:pic>
        <p:nvPicPr>
          <p:cNvPr id="473" name="Google Shape;473;p37" title="human_in_the_loop.png"/>
          <p:cNvPicPr preferRelativeResize="0"/>
          <p:nvPr/>
        </p:nvPicPr>
        <p:blipFill>
          <a:blip r:embed="rId7">
            <a:alphaModFix/>
          </a:blip>
          <a:stretch>
            <a:fillRect/>
          </a:stretch>
        </p:blipFill>
        <p:spPr>
          <a:xfrm>
            <a:off x="1215383" y="4167094"/>
            <a:ext cx="591050" cy="591050"/>
          </a:xfrm>
          <a:prstGeom prst="rect">
            <a:avLst/>
          </a:prstGeom>
          <a:noFill/>
          <a:ln>
            <a:noFill/>
          </a:ln>
        </p:spPr>
      </p:pic>
      <p:sp>
        <p:nvSpPr>
          <p:cNvPr id="474" name="Google Shape;474;p37"/>
          <p:cNvSpPr txBox="1"/>
          <p:nvPr/>
        </p:nvSpPr>
        <p:spPr>
          <a:xfrm>
            <a:off x="1847358" y="4167094"/>
            <a:ext cx="19317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Caveat"/>
                <a:ea typeface="Caveat"/>
                <a:cs typeface="Caveat"/>
                <a:sym typeface="Caveat"/>
              </a:rPr>
              <a:t>Human in the loop</a:t>
            </a:r>
            <a:endParaRPr b="1" sz="1800">
              <a:solidFill>
                <a:schemeClr val="dk2"/>
              </a:solidFill>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title="agent_intro_1.png"/>
          <p:cNvPicPr preferRelativeResize="0"/>
          <p:nvPr/>
        </p:nvPicPr>
        <p:blipFill>
          <a:blip r:embed="rId3">
            <a:alphaModFix/>
          </a:blip>
          <a:stretch>
            <a:fillRect/>
          </a:stretch>
        </p:blipFill>
        <p:spPr>
          <a:xfrm>
            <a:off x="1109850" y="0"/>
            <a:ext cx="7726889" cy="5108500"/>
          </a:xfrm>
          <a:prstGeom prst="rect">
            <a:avLst/>
          </a:prstGeom>
          <a:noFill/>
          <a:ln>
            <a:noFill/>
          </a:ln>
        </p:spPr>
      </p:pic>
      <p:sp>
        <p:nvSpPr>
          <p:cNvPr id="67" name="Google Shape;67;p15"/>
          <p:cNvSpPr/>
          <p:nvPr/>
        </p:nvSpPr>
        <p:spPr>
          <a:xfrm>
            <a:off x="6579975" y="3729600"/>
            <a:ext cx="2131500" cy="1308900"/>
          </a:xfrm>
          <a:prstGeom prst="roundRect">
            <a:avLst>
              <a:gd fmla="val 16667" name="adj"/>
            </a:avLst>
          </a:prstGeom>
          <a:solidFill>
            <a:srgbClr val="FFF2CC"/>
          </a:solidFill>
          <a:ln cap="flat" cmpd="sng" w="1905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 name="Google Shape;68;p15" title="company_docs.png"/>
          <p:cNvPicPr preferRelativeResize="0"/>
          <p:nvPr/>
        </p:nvPicPr>
        <p:blipFill>
          <a:blip r:embed="rId4">
            <a:alphaModFix/>
          </a:blip>
          <a:stretch>
            <a:fillRect/>
          </a:stretch>
        </p:blipFill>
        <p:spPr>
          <a:xfrm>
            <a:off x="6825488" y="4234910"/>
            <a:ext cx="601425" cy="601425"/>
          </a:xfrm>
          <a:prstGeom prst="rect">
            <a:avLst/>
          </a:prstGeom>
          <a:noFill/>
          <a:ln>
            <a:noFill/>
          </a:ln>
        </p:spPr>
      </p:pic>
      <p:sp>
        <p:nvSpPr>
          <p:cNvPr id="69" name="Google Shape;69;p15"/>
          <p:cNvSpPr txBox="1"/>
          <p:nvPr/>
        </p:nvSpPr>
        <p:spPr>
          <a:xfrm>
            <a:off x="6700675" y="3699000"/>
            <a:ext cx="203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2"/>
                </a:solidFill>
                <a:latin typeface="Caveat"/>
                <a:ea typeface="Caveat"/>
                <a:cs typeface="Caveat"/>
                <a:sym typeface="Caveat"/>
              </a:rPr>
              <a:t>Données d'entreprise</a:t>
            </a:r>
            <a:endParaRPr b="1" sz="1800">
              <a:solidFill>
                <a:schemeClr val="dk2"/>
              </a:solidFill>
              <a:latin typeface="Caveat"/>
              <a:ea typeface="Caveat"/>
              <a:cs typeface="Caveat"/>
              <a:sym typeface="Caveat"/>
            </a:endParaRPr>
          </a:p>
        </p:txBody>
      </p:sp>
      <p:pic>
        <p:nvPicPr>
          <p:cNvPr id="70" name="Google Shape;70;p15" title="company_db.png"/>
          <p:cNvPicPr preferRelativeResize="0"/>
          <p:nvPr/>
        </p:nvPicPr>
        <p:blipFill>
          <a:blip r:embed="rId5">
            <a:alphaModFix/>
          </a:blip>
          <a:stretch>
            <a:fillRect/>
          </a:stretch>
        </p:blipFill>
        <p:spPr>
          <a:xfrm>
            <a:off x="7681600" y="4160700"/>
            <a:ext cx="712774" cy="712774"/>
          </a:xfrm>
          <a:prstGeom prst="rect">
            <a:avLst/>
          </a:prstGeom>
          <a:noFill/>
          <a:ln>
            <a:noFill/>
          </a:ln>
        </p:spPr>
      </p:pic>
      <p:cxnSp>
        <p:nvCxnSpPr>
          <p:cNvPr id="71" name="Google Shape;71;p15"/>
          <p:cNvCxnSpPr>
            <a:endCxn id="67" idx="1"/>
          </p:cNvCxnSpPr>
          <p:nvPr/>
        </p:nvCxnSpPr>
        <p:spPr>
          <a:xfrm flipH="1" rot="-5400000">
            <a:off x="5624925" y="3429000"/>
            <a:ext cx="1151400" cy="758700"/>
          </a:xfrm>
          <a:prstGeom prst="bentConnector2">
            <a:avLst/>
          </a:prstGeom>
          <a:noFill/>
          <a:ln cap="flat" cmpd="sng" w="19050">
            <a:solidFill>
              <a:srgbClr val="F6B26B"/>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nvSpPr>
        <p:spPr>
          <a:xfrm>
            <a:off x="545525" y="311725"/>
            <a:ext cx="7960200" cy="12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2"/>
                </a:solidFill>
                <a:latin typeface="Caveat"/>
                <a:ea typeface="Caveat"/>
                <a:cs typeface="Caveat"/>
                <a:sym typeface="Caveat"/>
              </a:rPr>
              <a:t>Enchaînement</a:t>
            </a:r>
            <a:r>
              <a:rPr lang="fr" sz="3000">
                <a:solidFill>
                  <a:schemeClr val="dk2"/>
                </a:solidFill>
                <a:latin typeface="Caveat"/>
                <a:ea typeface="Caveat"/>
                <a:cs typeface="Caveat"/>
                <a:sym typeface="Caveat"/>
              </a:rPr>
              <a:t> d'actions </a:t>
            </a:r>
            <a:r>
              <a:rPr lang="fr" sz="3000">
                <a:solidFill>
                  <a:schemeClr val="dk2"/>
                </a:solidFill>
                <a:latin typeface="Caveat"/>
                <a:ea typeface="Caveat"/>
                <a:cs typeface="Caveat"/>
                <a:sym typeface="Caveat"/>
              </a:rPr>
              <a:t>prédéfinies</a:t>
            </a:r>
            <a:r>
              <a:rPr lang="fr" sz="3000">
                <a:solidFill>
                  <a:schemeClr val="dk2"/>
                </a:solidFill>
                <a:latin typeface="Caveat"/>
                <a:ea typeface="Caveat"/>
                <a:cs typeface="Caveat"/>
                <a:sym typeface="Caveat"/>
              </a:rPr>
              <a:t> par des </a:t>
            </a:r>
            <a:r>
              <a:rPr lang="fr" sz="3000">
                <a:solidFill>
                  <a:schemeClr val="dk2"/>
                </a:solidFill>
                <a:latin typeface="Caveat"/>
                <a:ea typeface="Caveat"/>
                <a:cs typeface="Caveat"/>
                <a:sym typeface="Caveat"/>
              </a:rPr>
              <a:t>règles.</a:t>
            </a:r>
            <a:endParaRPr sz="3000">
              <a:solidFill>
                <a:schemeClr val="dk2"/>
              </a:solidFill>
              <a:latin typeface="Caveat"/>
              <a:ea typeface="Caveat"/>
              <a:cs typeface="Caveat"/>
              <a:sym typeface="Caveat"/>
            </a:endParaRPr>
          </a:p>
          <a:p>
            <a:pPr indent="0" lvl="0" marL="0" rtl="0" algn="l">
              <a:spcBef>
                <a:spcPts val="0"/>
              </a:spcBef>
              <a:spcAft>
                <a:spcPts val="0"/>
              </a:spcAft>
              <a:buNone/>
            </a:pPr>
            <a:r>
              <a:rPr lang="fr" sz="3000">
                <a:solidFill>
                  <a:schemeClr val="dk2"/>
                </a:solidFill>
                <a:latin typeface="Caveat"/>
                <a:ea typeface="Caveat"/>
                <a:cs typeface="Caveat"/>
                <a:sym typeface="Caveat"/>
              </a:rPr>
              <a:t>Script fixe - Pas de décision autonome.</a:t>
            </a:r>
            <a:r>
              <a:rPr lang="fr" sz="3000">
                <a:solidFill>
                  <a:schemeClr val="dk2"/>
                </a:solidFill>
                <a:latin typeface="Caveat"/>
                <a:ea typeface="Caveat"/>
                <a:cs typeface="Caveat"/>
                <a:sym typeface="Caveat"/>
              </a:rPr>
              <a:t>  </a:t>
            </a:r>
            <a:endParaRPr sz="3000">
              <a:solidFill>
                <a:schemeClr val="dk2"/>
              </a:solidFill>
              <a:latin typeface="Caveat"/>
              <a:ea typeface="Caveat"/>
              <a:cs typeface="Caveat"/>
              <a:sym typeface="Caveat"/>
            </a:endParaRPr>
          </a:p>
        </p:txBody>
      </p:sp>
      <p:pic>
        <p:nvPicPr>
          <p:cNvPr id="77" name="Google Shape;77;p16" title="automatisation.png"/>
          <p:cNvPicPr preferRelativeResize="0"/>
          <p:nvPr/>
        </p:nvPicPr>
        <p:blipFill>
          <a:blip r:embed="rId3">
            <a:alphaModFix/>
          </a:blip>
          <a:stretch>
            <a:fillRect/>
          </a:stretch>
        </p:blipFill>
        <p:spPr>
          <a:xfrm>
            <a:off x="167000" y="1903775"/>
            <a:ext cx="3651650" cy="149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title="automatisation.png"/>
          <p:cNvPicPr preferRelativeResize="0"/>
          <p:nvPr/>
        </p:nvPicPr>
        <p:blipFill>
          <a:blip r:embed="rId3">
            <a:alphaModFix/>
          </a:blip>
          <a:stretch>
            <a:fillRect/>
          </a:stretch>
        </p:blipFill>
        <p:spPr>
          <a:xfrm>
            <a:off x="167000" y="1903775"/>
            <a:ext cx="3651650" cy="1496400"/>
          </a:xfrm>
          <a:prstGeom prst="rect">
            <a:avLst/>
          </a:prstGeom>
          <a:noFill/>
          <a:ln>
            <a:noFill/>
          </a:ln>
        </p:spPr>
      </p:pic>
      <p:cxnSp>
        <p:nvCxnSpPr>
          <p:cNvPr id="83" name="Google Shape;83;p17"/>
          <p:cNvCxnSpPr/>
          <p:nvPr/>
        </p:nvCxnSpPr>
        <p:spPr>
          <a:xfrm flipH="1">
            <a:off x="3918850" y="1614297"/>
            <a:ext cx="668100" cy="2159700"/>
          </a:xfrm>
          <a:prstGeom prst="straightConnector1">
            <a:avLst/>
          </a:prstGeom>
          <a:noFill/>
          <a:ln cap="flat" cmpd="sng" w="28575">
            <a:solidFill>
              <a:schemeClr val="dk1"/>
            </a:solidFill>
            <a:prstDash val="solid"/>
            <a:round/>
            <a:headEnd len="med" w="med" type="none"/>
            <a:tailEnd len="med" w="med" type="none"/>
          </a:ln>
        </p:spPr>
      </p:cxnSp>
      <p:sp>
        <p:nvSpPr>
          <p:cNvPr id="84" name="Google Shape;84;p17"/>
          <p:cNvSpPr txBox="1"/>
          <p:nvPr/>
        </p:nvSpPr>
        <p:spPr>
          <a:xfrm>
            <a:off x="6056450" y="3718675"/>
            <a:ext cx="1859100" cy="11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2"/>
                </a:solidFill>
                <a:latin typeface="Caveat"/>
                <a:ea typeface="Caveat"/>
                <a:cs typeface="Caveat"/>
                <a:sym typeface="Caveat"/>
              </a:rPr>
              <a:t>objectifs</a:t>
            </a:r>
            <a:endParaRPr sz="3000">
              <a:solidFill>
                <a:schemeClr val="dk2"/>
              </a:solidFill>
              <a:latin typeface="Caveat"/>
              <a:ea typeface="Caveat"/>
              <a:cs typeface="Caveat"/>
              <a:sym typeface="Cavea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fr" sz="3000">
                <a:solidFill>
                  <a:schemeClr val="dk2"/>
                </a:solidFill>
                <a:latin typeface="Caveat"/>
                <a:ea typeface="Caveat"/>
                <a:cs typeface="Caveat"/>
                <a:sym typeface="Caveat"/>
              </a:rPr>
              <a:t>des outils</a:t>
            </a:r>
            <a:endParaRPr sz="3000">
              <a:solidFill>
                <a:schemeClr val="dk2"/>
              </a:solidFill>
              <a:latin typeface="Caveat"/>
              <a:ea typeface="Caveat"/>
              <a:cs typeface="Caveat"/>
              <a:sym typeface="Caveat"/>
            </a:endParaRPr>
          </a:p>
        </p:txBody>
      </p:sp>
      <p:pic>
        <p:nvPicPr>
          <p:cNvPr id="85" name="Google Shape;85;p17" title="green-check.png"/>
          <p:cNvPicPr preferRelativeResize="0"/>
          <p:nvPr/>
        </p:nvPicPr>
        <p:blipFill>
          <a:blip r:embed="rId4">
            <a:alphaModFix/>
          </a:blip>
          <a:stretch>
            <a:fillRect/>
          </a:stretch>
        </p:blipFill>
        <p:spPr>
          <a:xfrm>
            <a:off x="5667120" y="3878023"/>
            <a:ext cx="389325" cy="389325"/>
          </a:xfrm>
          <a:prstGeom prst="rect">
            <a:avLst/>
          </a:prstGeom>
          <a:noFill/>
          <a:ln>
            <a:noFill/>
          </a:ln>
        </p:spPr>
      </p:pic>
      <p:pic>
        <p:nvPicPr>
          <p:cNvPr id="86" name="Google Shape;86;p17" title="green-check.png"/>
          <p:cNvPicPr preferRelativeResize="0"/>
          <p:nvPr/>
        </p:nvPicPr>
        <p:blipFill>
          <a:blip r:embed="rId4">
            <a:alphaModFix/>
          </a:blip>
          <a:stretch>
            <a:fillRect/>
          </a:stretch>
        </p:blipFill>
        <p:spPr>
          <a:xfrm>
            <a:off x="5667119" y="4625023"/>
            <a:ext cx="389325" cy="389325"/>
          </a:xfrm>
          <a:prstGeom prst="rect">
            <a:avLst/>
          </a:prstGeom>
          <a:noFill/>
          <a:ln>
            <a:noFill/>
          </a:ln>
        </p:spPr>
      </p:pic>
      <p:pic>
        <p:nvPicPr>
          <p:cNvPr id="87" name="Google Shape;87;p17" title="agent.png"/>
          <p:cNvPicPr preferRelativeResize="0"/>
          <p:nvPr/>
        </p:nvPicPr>
        <p:blipFill>
          <a:blip r:embed="rId5">
            <a:alphaModFix/>
          </a:blip>
          <a:stretch>
            <a:fillRect/>
          </a:stretch>
        </p:blipFill>
        <p:spPr>
          <a:xfrm>
            <a:off x="4794852" y="1865896"/>
            <a:ext cx="4037392" cy="16544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6056450" y="3718675"/>
            <a:ext cx="1859100" cy="11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2"/>
                </a:solidFill>
                <a:latin typeface="Caveat"/>
                <a:ea typeface="Caveat"/>
                <a:cs typeface="Caveat"/>
                <a:sym typeface="Caveat"/>
              </a:rPr>
              <a:t>objectifs</a:t>
            </a:r>
            <a:endParaRPr sz="3000">
              <a:solidFill>
                <a:schemeClr val="dk2"/>
              </a:solidFill>
              <a:latin typeface="Caveat"/>
              <a:ea typeface="Caveat"/>
              <a:cs typeface="Caveat"/>
              <a:sym typeface="Cavea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fr" sz="3000">
                <a:solidFill>
                  <a:schemeClr val="dk2"/>
                </a:solidFill>
                <a:latin typeface="Caveat"/>
                <a:ea typeface="Caveat"/>
                <a:cs typeface="Caveat"/>
                <a:sym typeface="Caveat"/>
              </a:rPr>
              <a:t>des outils</a:t>
            </a:r>
            <a:endParaRPr sz="3000">
              <a:solidFill>
                <a:schemeClr val="dk2"/>
              </a:solidFill>
              <a:latin typeface="Caveat"/>
              <a:ea typeface="Caveat"/>
              <a:cs typeface="Caveat"/>
              <a:sym typeface="Caveat"/>
            </a:endParaRPr>
          </a:p>
        </p:txBody>
      </p:sp>
      <p:pic>
        <p:nvPicPr>
          <p:cNvPr id="93" name="Google Shape;93;p18" title="green-check.png"/>
          <p:cNvPicPr preferRelativeResize="0"/>
          <p:nvPr/>
        </p:nvPicPr>
        <p:blipFill>
          <a:blip r:embed="rId3">
            <a:alphaModFix/>
          </a:blip>
          <a:stretch>
            <a:fillRect/>
          </a:stretch>
        </p:blipFill>
        <p:spPr>
          <a:xfrm>
            <a:off x="5667120" y="3878023"/>
            <a:ext cx="389325" cy="389325"/>
          </a:xfrm>
          <a:prstGeom prst="rect">
            <a:avLst/>
          </a:prstGeom>
          <a:noFill/>
          <a:ln>
            <a:noFill/>
          </a:ln>
        </p:spPr>
      </p:pic>
      <p:pic>
        <p:nvPicPr>
          <p:cNvPr id="94" name="Google Shape;94;p18" title="green-check.png"/>
          <p:cNvPicPr preferRelativeResize="0"/>
          <p:nvPr/>
        </p:nvPicPr>
        <p:blipFill>
          <a:blip r:embed="rId3">
            <a:alphaModFix/>
          </a:blip>
          <a:stretch>
            <a:fillRect/>
          </a:stretch>
        </p:blipFill>
        <p:spPr>
          <a:xfrm>
            <a:off x="5667119" y="4625023"/>
            <a:ext cx="389325" cy="389325"/>
          </a:xfrm>
          <a:prstGeom prst="rect">
            <a:avLst/>
          </a:prstGeom>
          <a:noFill/>
          <a:ln>
            <a:noFill/>
          </a:ln>
        </p:spPr>
      </p:pic>
      <p:pic>
        <p:nvPicPr>
          <p:cNvPr id="95" name="Google Shape;95;p18" title="agent.png"/>
          <p:cNvPicPr preferRelativeResize="0"/>
          <p:nvPr/>
        </p:nvPicPr>
        <p:blipFill>
          <a:blip r:embed="rId4">
            <a:alphaModFix/>
          </a:blip>
          <a:stretch>
            <a:fillRect/>
          </a:stretch>
        </p:blipFill>
        <p:spPr>
          <a:xfrm>
            <a:off x="4794852" y="1865896"/>
            <a:ext cx="4037392" cy="1654463"/>
          </a:xfrm>
          <a:prstGeom prst="rect">
            <a:avLst/>
          </a:prstGeom>
          <a:noFill/>
          <a:ln>
            <a:noFill/>
          </a:ln>
        </p:spPr>
      </p:pic>
      <p:sp>
        <p:nvSpPr>
          <p:cNvPr id="96" name="Google Shape;96;p18"/>
          <p:cNvSpPr txBox="1"/>
          <p:nvPr/>
        </p:nvSpPr>
        <p:spPr>
          <a:xfrm>
            <a:off x="135450" y="272325"/>
            <a:ext cx="8873100" cy="11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2"/>
                </a:solidFill>
                <a:latin typeface="Caveat"/>
                <a:ea typeface="Caveat"/>
                <a:cs typeface="Caveat"/>
                <a:sym typeface="Caveat"/>
              </a:rPr>
              <a:t>Interaction autonome avec l'environnement basée sur des objectifs.</a:t>
            </a:r>
            <a:endParaRPr sz="3000">
              <a:solidFill>
                <a:schemeClr val="dk2"/>
              </a:solidFill>
              <a:latin typeface="Caveat"/>
              <a:ea typeface="Caveat"/>
              <a:cs typeface="Caveat"/>
              <a:sym typeface="Caveat"/>
            </a:endParaRPr>
          </a:p>
          <a:p>
            <a:pPr indent="0" lvl="0" marL="0" rtl="0" algn="l">
              <a:spcBef>
                <a:spcPts val="0"/>
              </a:spcBef>
              <a:spcAft>
                <a:spcPts val="0"/>
              </a:spcAft>
              <a:buNone/>
            </a:pPr>
            <a:r>
              <a:rPr lang="fr" sz="3000">
                <a:solidFill>
                  <a:schemeClr val="dk2"/>
                </a:solidFill>
                <a:latin typeface="Caveat"/>
                <a:ea typeface="Caveat"/>
                <a:cs typeface="Caveat"/>
                <a:sym typeface="Caveat"/>
              </a:rPr>
              <a:t>Prend des décisions et s'adapte en fonction du contexte.</a:t>
            </a:r>
            <a:endParaRPr sz="3000">
              <a:solidFill>
                <a:schemeClr val="dk2"/>
              </a:solidFill>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title="agent.png"/>
          <p:cNvPicPr preferRelativeResize="0"/>
          <p:nvPr/>
        </p:nvPicPr>
        <p:blipFill>
          <a:blip r:embed="rId3">
            <a:alphaModFix/>
          </a:blip>
          <a:stretch>
            <a:fillRect/>
          </a:stretch>
        </p:blipFill>
        <p:spPr>
          <a:xfrm>
            <a:off x="4268175" y="1592000"/>
            <a:ext cx="3309999" cy="1356375"/>
          </a:xfrm>
          <a:prstGeom prst="rect">
            <a:avLst/>
          </a:prstGeom>
          <a:noFill/>
          <a:ln>
            <a:noFill/>
          </a:ln>
        </p:spPr>
      </p:pic>
      <p:pic>
        <p:nvPicPr>
          <p:cNvPr id="102" name="Google Shape;102;p19" title="chat.png"/>
          <p:cNvPicPr preferRelativeResize="0"/>
          <p:nvPr/>
        </p:nvPicPr>
        <p:blipFill>
          <a:blip r:embed="rId4">
            <a:alphaModFix/>
          </a:blip>
          <a:stretch>
            <a:fillRect/>
          </a:stretch>
        </p:blipFill>
        <p:spPr>
          <a:xfrm>
            <a:off x="1466125" y="1714500"/>
            <a:ext cx="701375" cy="701375"/>
          </a:xfrm>
          <a:prstGeom prst="rect">
            <a:avLst/>
          </a:prstGeom>
          <a:noFill/>
          <a:ln>
            <a:noFill/>
          </a:ln>
        </p:spPr>
      </p:pic>
      <p:pic>
        <p:nvPicPr>
          <p:cNvPr id="103" name="Google Shape;103;p19" title="icon_llm.png"/>
          <p:cNvPicPr preferRelativeResize="0"/>
          <p:nvPr/>
        </p:nvPicPr>
        <p:blipFill>
          <a:blip r:embed="rId5">
            <a:alphaModFix/>
          </a:blip>
          <a:stretch>
            <a:fillRect/>
          </a:stretch>
        </p:blipFill>
        <p:spPr>
          <a:xfrm>
            <a:off x="3493774" y="3777624"/>
            <a:ext cx="701375" cy="701402"/>
          </a:xfrm>
          <a:prstGeom prst="rect">
            <a:avLst/>
          </a:prstGeom>
          <a:noFill/>
          <a:ln>
            <a:noFill/>
          </a:ln>
        </p:spPr>
      </p:pic>
      <p:pic>
        <p:nvPicPr>
          <p:cNvPr id="104" name="Google Shape;104;p19" title="icon_memory.png"/>
          <p:cNvPicPr preferRelativeResize="0"/>
          <p:nvPr/>
        </p:nvPicPr>
        <p:blipFill>
          <a:blip r:embed="rId6">
            <a:alphaModFix/>
          </a:blip>
          <a:stretch>
            <a:fillRect/>
          </a:stretch>
        </p:blipFill>
        <p:spPr>
          <a:xfrm>
            <a:off x="5284525" y="3769377"/>
            <a:ext cx="770075" cy="770075"/>
          </a:xfrm>
          <a:prstGeom prst="rect">
            <a:avLst/>
          </a:prstGeom>
          <a:noFill/>
          <a:ln>
            <a:noFill/>
          </a:ln>
        </p:spPr>
      </p:pic>
      <p:pic>
        <p:nvPicPr>
          <p:cNvPr id="105" name="Google Shape;105;p19" title="icon_tools.png"/>
          <p:cNvPicPr preferRelativeResize="0"/>
          <p:nvPr/>
        </p:nvPicPr>
        <p:blipFill>
          <a:blip r:embed="rId7">
            <a:alphaModFix/>
          </a:blip>
          <a:stretch>
            <a:fillRect/>
          </a:stretch>
        </p:blipFill>
        <p:spPr>
          <a:xfrm>
            <a:off x="7578175" y="3869550"/>
            <a:ext cx="604650" cy="604650"/>
          </a:xfrm>
          <a:prstGeom prst="rect">
            <a:avLst/>
          </a:prstGeom>
          <a:noFill/>
          <a:ln>
            <a:noFill/>
          </a:ln>
        </p:spPr>
      </p:pic>
      <p:sp>
        <p:nvSpPr>
          <p:cNvPr id="106" name="Google Shape;106;p19"/>
          <p:cNvSpPr txBox="1"/>
          <p:nvPr/>
        </p:nvSpPr>
        <p:spPr>
          <a:xfrm>
            <a:off x="695850" y="2325450"/>
            <a:ext cx="24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Moyen de communication</a:t>
            </a:r>
            <a:endParaRPr b="1" sz="2000">
              <a:solidFill>
                <a:schemeClr val="dk2"/>
              </a:solidFill>
              <a:latin typeface="Caveat"/>
              <a:ea typeface="Caveat"/>
              <a:cs typeface="Caveat"/>
              <a:sym typeface="Caveat"/>
            </a:endParaRPr>
          </a:p>
        </p:txBody>
      </p:sp>
      <p:sp>
        <p:nvSpPr>
          <p:cNvPr id="107" name="Google Shape;107;p19"/>
          <p:cNvSpPr txBox="1"/>
          <p:nvPr/>
        </p:nvSpPr>
        <p:spPr>
          <a:xfrm>
            <a:off x="4572000" y="326475"/>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Prompt</a:t>
            </a:r>
            <a:endParaRPr b="1" sz="2000">
              <a:solidFill>
                <a:schemeClr val="dk2"/>
              </a:solidFill>
              <a:latin typeface="Caveat"/>
              <a:ea typeface="Caveat"/>
              <a:cs typeface="Caveat"/>
              <a:sym typeface="Caveat"/>
            </a:endParaRPr>
          </a:p>
        </p:txBody>
      </p:sp>
      <p:sp>
        <p:nvSpPr>
          <p:cNvPr id="108" name="Google Shape;108;p19"/>
          <p:cNvSpPr txBox="1"/>
          <p:nvPr/>
        </p:nvSpPr>
        <p:spPr>
          <a:xfrm>
            <a:off x="3425049" y="4474200"/>
            <a:ext cx="77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LLM</a:t>
            </a:r>
            <a:endParaRPr b="1" sz="2000">
              <a:solidFill>
                <a:schemeClr val="dk2"/>
              </a:solidFill>
              <a:latin typeface="Caveat"/>
              <a:ea typeface="Caveat"/>
              <a:cs typeface="Caveat"/>
              <a:sym typeface="Caveat"/>
            </a:endParaRPr>
          </a:p>
        </p:txBody>
      </p:sp>
      <p:sp>
        <p:nvSpPr>
          <p:cNvPr id="109" name="Google Shape;109;p19"/>
          <p:cNvSpPr txBox="1"/>
          <p:nvPr/>
        </p:nvSpPr>
        <p:spPr>
          <a:xfrm>
            <a:off x="519750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Mémoire</a:t>
            </a:r>
            <a:endParaRPr b="1" sz="2000">
              <a:solidFill>
                <a:schemeClr val="dk2"/>
              </a:solidFill>
              <a:latin typeface="Caveat"/>
              <a:ea typeface="Caveat"/>
              <a:cs typeface="Caveat"/>
              <a:sym typeface="Caveat"/>
            </a:endParaRPr>
          </a:p>
        </p:txBody>
      </p:sp>
      <p:sp>
        <p:nvSpPr>
          <p:cNvPr id="110" name="Google Shape;110;p19"/>
          <p:cNvSpPr txBox="1"/>
          <p:nvPr/>
        </p:nvSpPr>
        <p:spPr>
          <a:xfrm>
            <a:off x="750865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cxnSp>
        <p:nvCxnSpPr>
          <p:cNvPr id="111" name="Google Shape;111;p19"/>
          <p:cNvCxnSpPr>
            <a:stCxn id="101" idx="1"/>
          </p:cNvCxnSpPr>
          <p:nvPr/>
        </p:nvCxnSpPr>
        <p:spPr>
          <a:xfrm flipH="1">
            <a:off x="2226675" y="2270188"/>
            <a:ext cx="2041500" cy="9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12" name="Google Shape;112;p19"/>
          <p:cNvCxnSpPr/>
          <p:nvPr/>
        </p:nvCxnSpPr>
        <p:spPr>
          <a:xfrm rot="5400000">
            <a:off x="3996800" y="2917000"/>
            <a:ext cx="768300" cy="7458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13" name="Google Shape;113;p19"/>
          <p:cNvCxnSpPr/>
          <p:nvPr/>
        </p:nvCxnSpPr>
        <p:spPr>
          <a:xfrm flipH="1" rot="-5400000">
            <a:off x="6791225" y="2972500"/>
            <a:ext cx="823800" cy="8016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14" name="Google Shape;114;p19"/>
          <p:cNvCxnSpPr>
            <a:endCxn id="104" idx="0"/>
          </p:cNvCxnSpPr>
          <p:nvPr/>
        </p:nvCxnSpPr>
        <p:spPr>
          <a:xfrm>
            <a:off x="5577762" y="2950377"/>
            <a:ext cx="91800" cy="819000"/>
          </a:xfrm>
          <a:prstGeom prst="straightConnector1">
            <a:avLst/>
          </a:prstGeom>
          <a:noFill/>
          <a:ln cap="flat" cmpd="sng" w="19050">
            <a:solidFill>
              <a:schemeClr val="dk2"/>
            </a:solidFill>
            <a:prstDash val="dot"/>
            <a:round/>
            <a:headEnd len="med" w="med" type="none"/>
            <a:tailEnd len="med" w="med" type="none"/>
          </a:ln>
        </p:spPr>
      </p:cxnSp>
      <p:cxnSp>
        <p:nvCxnSpPr>
          <p:cNvPr id="115" name="Google Shape;115;p19"/>
          <p:cNvCxnSpPr>
            <a:stCxn id="107" idx="2"/>
          </p:cNvCxnSpPr>
          <p:nvPr/>
        </p:nvCxnSpPr>
        <p:spPr>
          <a:xfrm>
            <a:off x="5044050" y="819075"/>
            <a:ext cx="32700" cy="739500"/>
          </a:xfrm>
          <a:prstGeom prst="straightConnector1">
            <a:avLst/>
          </a:prstGeom>
          <a:noFill/>
          <a:ln cap="flat" cmpd="sng" w="19050">
            <a:solidFill>
              <a:schemeClr val="dk2"/>
            </a:solidFill>
            <a:prstDash val="dot"/>
            <a:round/>
            <a:headEnd len="med" w="med" type="none"/>
            <a:tailEnd len="med" w="med" type="none"/>
          </a:ln>
        </p:spPr>
      </p:cxnSp>
      <p:sp>
        <p:nvSpPr>
          <p:cNvPr id="116" name="Google Shape;116;p19"/>
          <p:cNvSpPr txBox="1"/>
          <p:nvPr/>
        </p:nvSpPr>
        <p:spPr>
          <a:xfrm>
            <a:off x="5485625" y="222675"/>
            <a:ext cx="343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sz="1100">
                <a:solidFill>
                  <a:schemeClr val="dk2"/>
                </a:solidFill>
                <a:latin typeface="Caveat"/>
                <a:ea typeface="Caveat"/>
                <a:cs typeface="Caveat"/>
                <a:sym typeface="Caveat"/>
              </a:rPr>
              <a:t># Rôle  L’agent principal est un **super agent** chargé de gérer et de coordonner plusieurs sous-agents spécialisés. Il permet d’exécuter des tâches variées en déléguant les requêtes aux agents appropriés.</a:t>
            </a:r>
            <a:endParaRPr sz="1100">
              <a:solidFill>
                <a:schemeClr val="dk2"/>
              </a:solidFill>
              <a:latin typeface="Caveat"/>
              <a:ea typeface="Caveat"/>
              <a:cs typeface="Caveat"/>
              <a:sym typeface="Caveat"/>
            </a:endParaRPr>
          </a:p>
          <a:p>
            <a:pPr indent="0" lvl="0" marL="0" rtl="0" algn="l">
              <a:spcBef>
                <a:spcPts val="0"/>
              </a:spcBef>
              <a:spcAft>
                <a:spcPts val="0"/>
              </a:spcAft>
              <a:buNone/>
            </a:pPr>
            <a:r>
              <a:t/>
            </a:r>
            <a:endParaRPr sz="1100">
              <a:solidFill>
                <a:schemeClr val="dk2"/>
              </a:solidFill>
              <a:latin typeface="Caveat"/>
              <a:ea typeface="Caveat"/>
              <a:cs typeface="Caveat"/>
              <a:sym typeface="Cave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0" title="agent.png"/>
          <p:cNvPicPr preferRelativeResize="0"/>
          <p:nvPr/>
        </p:nvPicPr>
        <p:blipFill>
          <a:blip r:embed="rId3">
            <a:alphaModFix/>
          </a:blip>
          <a:stretch>
            <a:fillRect/>
          </a:stretch>
        </p:blipFill>
        <p:spPr>
          <a:xfrm>
            <a:off x="4268175" y="1592000"/>
            <a:ext cx="3309999" cy="1356375"/>
          </a:xfrm>
          <a:prstGeom prst="rect">
            <a:avLst/>
          </a:prstGeom>
          <a:noFill/>
          <a:ln>
            <a:noFill/>
          </a:ln>
        </p:spPr>
      </p:pic>
      <p:pic>
        <p:nvPicPr>
          <p:cNvPr id="122" name="Google Shape;122;p20" title="icon_llm.png"/>
          <p:cNvPicPr preferRelativeResize="0"/>
          <p:nvPr/>
        </p:nvPicPr>
        <p:blipFill>
          <a:blip r:embed="rId4">
            <a:alphaModFix/>
          </a:blip>
          <a:stretch>
            <a:fillRect/>
          </a:stretch>
        </p:blipFill>
        <p:spPr>
          <a:xfrm>
            <a:off x="3493774" y="3777624"/>
            <a:ext cx="701375" cy="701402"/>
          </a:xfrm>
          <a:prstGeom prst="rect">
            <a:avLst/>
          </a:prstGeom>
          <a:noFill/>
          <a:ln>
            <a:noFill/>
          </a:ln>
        </p:spPr>
      </p:pic>
      <p:pic>
        <p:nvPicPr>
          <p:cNvPr id="123" name="Google Shape;123;p20" title="icon_memory.png"/>
          <p:cNvPicPr preferRelativeResize="0"/>
          <p:nvPr/>
        </p:nvPicPr>
        <p:blipFill>
          <a:blip r:embed="rId5">
            <a:alphaModFix/>
          </a:blip>
          <a:stretch>
            <a:fillRect/>
          </a:stretch>
        </p:blipFill>
        <p:spPr>
          <a:xfrm>
            <a:off x="5284525" y="3769377"/>
            <a:ext cx="770075" cy="770075"/>
          </a:xfrm>
          <a:prstGeom prst="rect">
            <a:avLst/>
          </a:prstGeom>
          <a:noFill/>
          <a:ln>
            <a:noFill/>
          </a:ln>
        </p:spPr>
      </p:pic>
      <p:pic>
        <p:nvPicPr>
          <p:cNvPr id="124" name="Google Shape;124;p20" title="icon_tools.png"/>
          <p:cNvPicPr preferRelativeResize="0"/>
          <p:nvPr/>
        </p:nvPicPr>
        <p:blipFill>
          <a:blip r:embed="rId6">
            <a:alphaModFix/>
          </a:blip>
          <a:stretch>
            <a:fillRect/>
          </a:stretch>
        </p:blipFill>
        <p:spPr>
          <a:xfrm>
            <a:off x="7578175" y="3869550"/>
            <a:ext cx="604650" cy="604650"/>
          </a:xfrm>
          <a:prstGeom prst="rect">
            <a:avLst/>
          </a:prstGeom>
          <a:noFill/>
          <a:ln>
            <a:noFill/>
          </a:ln>
        </p:spPr>
      </p:pic>
      <p:sp>
        <p:nvSpPr>
          <p:cNvPr id="125" name="Google Shape;125;p20"/>
          <p:cNvSpPr txBox="1"/>
          <p:nvPr/>
        </p:nvSpPr>
        <p:spPr>
          <a:xfrm>
            <a:off x="0" y="2360225"/>
            <a:ext cx="27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Chat / Whatsapp / </a:t>
            </a:r>
            <a:r>
              <a:rPr b="1" lang="fr" sz="2000">
                <a:solidFill>
                  <a:schemeClr val="dk2"/>
                </a:solidFill>
                <a:latin typeface="Caveat"/>
                <a:ea typeface="Caveat"/>
                <a:cs typeface="Caveat"/>
                <a:sym typeface="Caveat"/>
              </a:rPr>
              <a:t>Telegram</a:t>
            </a:r>
            <a:endParaRPr b="1" sz="2000">
              <a:solidFill>
                <a:schemeClr val="dk2"/>
              </a:solidFill>
              <a:latin typeface="Caveat"/>
              <a:ea typeface="Caveat"/>
              <a:cs typeface="Caveat"/>
              <a:sym typeface="Caveat"/>
            </a:endParaRPr>
          </a:p>
        </p:txBody>
      </p:sp>
      <p:sp>
        <p:nvSpPr>
          <p:cNvPr id="126" name="Google Shape;126;p20"/>
          <p:cNvSpPr txBox="1"/>
          <p:nvPr/>
        </p:nvSpPr>
        <p:spPr>
          <a:xfrm>
            <a:off x="4572000" y="326475"/>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Prompt</a:t>
            </a:r>
            <a:endParaRPr b="1" sz="2000">
              <a:solidFill>
                <a:schemeClr val="dk2"/>
              </a:solidFill>
              <a:latin typeface="Caveat"/>
              <a:ea typeface="Caveat"/>
              <a:cs typeface="Caveat"/>
              <a:sym typeface="Caveat"/>
            </a:endParaRPr>
          </a:p>
        </p:txBody>
      </p:sp>
      <p:sp>
        <p:nvSpPr>
          <p:cNvPr id="127" name="Google Shape;127;p20"/>
          <p:cNvSpPr txBox="1"/>
          <p:nvPr/>
        </p:nvSpPr>
        <p:spPr>
          <a:xfrm>
            <a:off x="3425049" y="4474200"/>
            <a:ext cx="77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LLM</a:t>
            </a:r>
            <a:endParaRPr b="1" sz="2000">
              <a:solidFill>
                <a:schemeClr val="dk2"/>
              </a:solidFill>
              <a:latin typeface="Caveat"/>
              <a:ea typeface="Caveat"/>
              <a:cs typeface="Caveat"/>
              <a:sym typeface="Caveat"/>
            </a:endParaRPr>
          </a:p>
        </p:txBody>
      </p:sp>
      <p:sp>
        <p:nvSpPr>
          <p:cNvPr id="128" name="Google Shape;128;p20"/>
          <p:cNvSpPr txBox="1"/>
          <p:nvPr/>
        </p:nvSpPr>
        <p:spPr>
          <a:xfrm>
            <a:off x="519750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Mémoire</a:t>
            </a:r>
            <a:endParaRPr b="1" sz="2000">
              <a:solidFill>
                <a:schemeClr val="dk2"/>
              </a:solidFill>
              <a:latin typeface="Caveat"/>
              <a:ea typeface="Caveat"/>
              <a:cs typeface="Caveat"/>
              <a:sym typeface="Caveat"/>
            </a:endParaRPr>
          </a:p>
        </p:txBody>
      </p:sp>
      <p:sp>
        <p:nvSpPr>
          <p:cNvPr id="129" name="Google Shape;129;p20"/>
          <p:cNvSpPr txBox="1"/>
          <p:nvPr/>
        </p:nvSpPr>
        <p:spPr>
          <a:xfrm>
            <a:off x="750865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cxnSp>
        <p:nvCxnSpPr>
          <p:cNvPr id="130" name="Google Shape;130;p20"/>
          <p:cNvCxnSpPr>
            <a:stCxn id="121" idx="1"/>
          </p:cNvCxnSpPr>
          <p:nvPr/>
        </p:nvCxnSpPr>
        <p:spPr>
          <a:xfrm flipH="1">
            <a:off x="2226675" y="2270188"/>
            <a:ext cx="2041500" cy="900"/>
          </a:xfrm>
          <a:prstGeom prst="bentConnector3">
            <a:avLst>
              <a:gd fmla="val 50000" name="adj1"/>
            </a:avLst>
          </a:prstGeom>
          <a:noFill/>
          <a:ln cap="flat" cmpd="sng" w="19050">
            <a:solidFill>
              <a:schemeClr val="dk1"/>
            </a:solidFill>
            <a:prstDash val="dot"/>
            <a:round/>
            <a:headEnd len="med" w="med" type="none"/>
            <a:tailEnd len="med" w="med" type="none"/>
          </a:ln>
        </p:spPr>
      </p:cxnSp>
      <p:cxnSp>
        <p:nvCxnSpPr>
          <p:cNvPr id="131" name="Google Shape;131;p20"/>
          <p:cNvCxnSpPr/>
          <p:nvPr/>
        </p:nvCxnSpPr>
        <p:spPr>
          <a:xfrm rot="5400000">
            <a:off x="3996800" y="2917000"/>
            <a:ext cx="768300" cy="7458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32" name="Google Shape;132;p20"/>
          <p:cNvCxnSpPr/>
          <p:nvPr/>
        </p:nvCxnSpPr>
        <p:spPr>
          <a:xfrm flipH="1" rot="-5400000">
            <a:off x="6791225" y="2972500"/>
            <a:ext cx="823800" cy="8016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33" name="Google Shape;133;p20"/>
          <p:cNvCxnSpPr>
            <a:endCxn id="123" idx="0"/>
          </p:cNvCxnSpPr>
          <p:nvPr/>
        </p:nvCxnSpPr>
        <p:spPr>
          <a:xfrm>
            <a:off x="5577762" y="2950377"/>
            <a:ext cx="91800" cy="819000"/>
          </a:xfrm>
          <a:prstGeom prst="straightConnector1">
            <a:avLst/>
          </a:prstGeom>
          <a:noFill/>
          <a:ln cap="flat" cmpd="sng" w="19050">
            <a:solidFill>
              <a:schemeClr val="dk2"/>
            </a:solidFill>
            <a:prstDash val="dot"/>
            <a:round/>
            <a:headEnd len="med" w="med" type="none"/>
            <a:tailEnd len="med" w="med" type="none"/>
          </a:ln>
        </p:spPr>
      </p:cxnSp>
      <p:cxnSp>
        <p:nvCxnSpPr>
          <p:cNvPr id="134" name="Google Shape;134;p20"/>
          <p:cNvCxnSpPr>
            <a:stCxn id="126" idx="2"/>
          </p:cNvCxnSpPr>
          <p:nvPr/>
        </p:nvCxnSpPr>
        <p:spPr>
          <a:xfrm>
            <a:off x="5044050" y="819075"/>
            <a:ext cx="32700" cy="739500"/>
          </a:xfrm>
          <a:prstGeom prst="straightConnector1">
            <a:avLst/>
          </a:prstGeom>
          <a:noFill/>
          <a:ln cap="flat" cmpd="sng" w="19050">
            <a:solidFill>
              <a:schemeClr val="dk2"/>
            </a:solidFill>
            <a:prstDash val="dot"/>
            <a:round/>
            <a:headEnd len="med" w="med" type="none"/>
            <a:tailEnd len="med" w="med" type="none"/>
          </a:ln>
        </p:spPr>
      </p:cxnSp>
      <p:sp>
        <p:nvSpPr>
          <p:cNvPr id="135" name="Google Shape;135;p20"/>
          <p:cNvSpPr txBox="1"/>
          <p:nvPr/>
        </p:nvSpPr>
        <p:spPr>
          <a:xfrm>
            <a:off x="5485625" y="222675"/>
            <a:ext cx="343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chemeClr val="dk2"/>
                </a:solidFill>
                <a:latin typeface="Caveat"/>
                <a:ea typeface="Caveat"/>
                <a:cs typeface="Caveat"/>
                <a:sym typeface="Caveat"/>
              </a:rPr>
              <a:t># Rôle  L’agent principal est un **super agent** chargé de gérer et de coordonner plusieurs sous-agents spécialisés. Il permet d’exécuter des tâches variées en déléguant les requêtes aux agents appropriés.</a:t>
            </a:r>
            <a:endParaRPr sz="1100">
              <a:solidFill>
                <a:schemeClr val="dk2"/>
              </a:solidFill>
              <a:latin typeface="Caveat"/>
              <a:ea typeface="Caveat"/>
              <a:cs typeface="Caveat"/>
              <a:sym typeface="Caveat"/>
            </a:endParaRPr>
          </a:p>
          <a:p>
            <a:pPr indent="0" lvl="0" marL="0" rtl="0" algn="l">
              <a:spcBef>
                <a:spcPts val="0"/>
              </a:spcBef>
              <a:spcAft>
                <a:spcPts val="0"/>
              </a:spcAft>
              <a:buNone/>
            </a:pPr>
            <a:r>
              <a:t/>
            </a:r>
            <a:endParaRPr sz="1100">
              <a:solidFill>
                <a:schemeClr val="dk2"/>
              </a:solidFill>
              <a:latin typeface="Caveat"/>
              <a:ea typeface="Caveat"/>
              <a:cs typeface="Caveat"/>
              <a:sym typeface="Caveat"/>
            </a:endParaRPr>
          </a:p>
        </p:txBody>
      </p:sp>
      <p:pic>
        <p:nvPicPr>
          <p:cNvPr id="136" name="Google Shape;136;p20" title="logo_whatsapp.png"/>
          <p:cNvPicPr preferRelativeResize="0"/>
          <p:nvPr/>
        </p:nvPicPr>
        <p:blipFill>
          <a:blip r:embed="rId7">
            <a:alphaModFix/>
          </a:blip>
          <a:stretch>
            <a:fillRect/>
          </a:stretch>
        </p:blipFill>
        <p:spPr>
          <a:xfrm>
            <a:off x="1027064" y="1795250"/>
            <a:ext cx="542700" cy="542700"/>
          </a:xfrm>
          <a:prstGeom prst="rect">
            <a:avLst/>
          </a:prstGeom>
          <a:noFill/>
          <a:ln>
            <a:noFill/>
          </a:ln>
        </p:spPr>
      </p:pic>
      <p:pic>
        <p:nvPicPr>
          <p:cNvPr id="137" name="Google Shape;137;p20" title="chat.png"/>
          <p:cNvPicPr preferRelativeResize="0"/>
          <p:nvPr/>
        </p:nvPicPr>
        <p:blipFill>
          <a:blip r:embed="rId8">
            <a:alphaModFix/>
          </a:blip>
          <a:stretch>
            <a:fillRect/>
          </a:stretch>
        </p:blipFill>
        <p:spPr>
          <a:xfrm>
            <a:off x="230339" y="1784128"/>
            <a:ext cx="701375" cy="701375"/>
          </a:xfrm>
          <a:prstGeom prst="rect">
            <a:avLst/>
          </a:prstGeom>
          <a:noFill/>
          <a:ln>
            <a:noFill/>
          </a:ln>
        </p:spPr>
      </p:pic>
      <p:pic>
        <p:nvPicPr>
          <p:cNvPr id="138" name="Google Shape;138;p20" title="logo_telegram.png"/>
          <p:cNvPicPr preferRelativeResize="0"/>
          <p:nvPr/>
        </p:nvPicPr>
        <p:blipFill>
          <a:blip r:embed="rId9">
            <a:alphaModFix/>
          </a:blip>
          <a:stretch>
            <a:fillRect/>
          </a:stretch>
        </p:blipFill>
        <p:spPr>
          <a:xfrm>
            <a:off x="1642847" y="1817515"/>
            <a:ext cx="542700" cy="54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1" title="agent.png"/>
          <p:cNvPicPr preferRelativeResize="0"/>
          <p:nvPr/>
        </p:nvPicPr>
        <p:blipFill>
          <a:blip r:embed="rId3">
            <a:alphaModFix/>
          </a:blip>
          <a:stretch>
            <a:fillRect/>
          </a:stretch>
        </p:blipFill>
        <p:spPr>
          <a:xfrm>
            <a:off x="4268175" y="1592000"/>
            <a:ext cx="3309999" cy="1356375"/>
          </a:xfrm>
          <a:prstGeom prst="rect">
            <a:avLst/>
          </a:prstGeom>
          <a:noFill/>
          <a:ln>
            <a:noFill/>
          </a:ln>
        </p:spPr>
      </p:pic>
      <p:pic>
        <p:nvPicPr>
          <p:cNvPr id="144" name="Google Shape;144;p21" title="chat.png"/>
          <p:cNvPicPr preferRelativeResize="0"/>
          <p:nvPr/>
        </p:nvPicPr>
        <p:blipFill>
          <a:blip r:embed="rId4">
            <a:alphaModFix/>
          </a:blip>
          <a:stretch>
            <a:fillRect/>
          </a:stretch>
        </p:blipFill>
        <p:spPr>
          <a:xfrm>
            <a:off x="1466125" y="1714500"/>
            <a:ext cx="701375" cy="701375"/>
          </a:xfrm>
          <a:prstGeom prst="rect">
            <a:avLst/>
          </a:prstGeom>
          <a:noFill/>
          <a:ln>
            <a:noFill/>
          </a:ln>
        </p:spPr>
      </p:pic>
      <p:pic>
        <p:nvPicPr>
          <p:cNvPr id="145" name="Google Shape;145;p21" title="icon_llm.png"/>
          <p:cNvPicPr preferRelativeResize="0"/>
          <p:nvPr/>
        </p:nvPicPr>
        <p:blipFill>
          <a:blip r:embed="rId5">
            <a:alphaModFix/>
          </a:blip>
          <a:stretch>
            <a:fillRect/>
          </a:stretch>
        </p:blipFill>
        <p:spPr>
          <a:xfrm>
            <a:off x="3493774" y="3777624"/>
            <a:ext cx="701375" cy="701402"/>
          </a:xfrm>
          <a:prstGeom prst="rect">
            <a:avLst/>
          </a:prstGeom>
          <a:noFill/>
          <a:ln>
            <a:noFill/>
          </a:ln>
        </p:spPr>
      </p:pic>
      <p:pic>
        <p:nvPicPr>
          <p:cNvPr id="146" name="Google Shape;146;p21" title="icon_memory.png"/>
          <p:cNvPicPr preferRelativeResize="0"/>
          <p:nvPr/>
        </p:nvPicPr>
        <p:blipFill>
          <a:blip r:embed="rId6">
            <a:alphaModFix/>
          </a:blip>
          <a:stretch>
            <a:fillRect/>
          </a:stretch>
        </p:blipFill>
        <p:spPr>
          <a:xfrm>
            <a:off x="5284525" y="3769377"/>
            <a:ext cx="770075" cy="770075"/>
          </a:xfrm>
          <a:prstGeom prst="rect">
            <a:avLst/>
          </a:prstGeom>
          <a:noFill/>
          <a:ln>
            <a:noFill/>
          </a:ln>
        </p:spPr>
      </p:pic>
      <p:pic>
        <p:nvPicPr>
          <p:cNvPr id="147" name="Google Shape;147;p21" title="icon_tools.png"/>
          <p:cNvPicPr preferRelativeResize="0"/>
          <p:nvPr/>
        </p:nvPicPr>
        <p:blipFill>
          <a:blip r:embed="rId7">
            <a:alphaModFix/>
          </a:blip>
          <a:stretch>
            <a:fillRect/>
          </a:stretch>
        </p:blipFill>
        <p:spPr>
          <a:xfrm>
            <a:off x="7578175" y="3869550"/>
            <a:ext cx="604650" cy="604650"/>
          </a:xfrm>
          <a:prstGeom prst="rect">
            <a:avLst/>
          </a:prstGeom>
          <a:noFill/>
          <a:ln>
            <a:noFill/>
          </a:ln>
        </p:spPr>
      </p:pic>
      <p:sp>
        <p:nvSpPr>
          <p:cNvPr id="148" name="Google Shape;148;p21"/>
          <p:cNvSpPr txBox="1"/>
          <p:nvPr/>
        </p:nvSpPr>
        <p:spPr>
          <a:xfrm>
            <a:off x="695850" y="2325450"/>
            <a:ext cx="24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Moyen de communication</a:t>
            </a:r>
            <a:endParaRPr b="1" sz="2000">
              <a:solidFill>
                <a:schemeClr val="dk2"/>
              </a:solidFill>
              <a:latin typeface="Caveat"/>
              <a:ea typeface="Caveat"/>
              <a:cs typeface="Caveat"/>
              <a:sym typeface="Caveat"/>
            </a:endParaRPr>
          </a:p>
        </p:txBody>
      </p:sp>
      <p:sp>
        <p:nvSpPr>
          <p:cNvPr id="149" name="Google Shape;149;p21"/>
          <p:cNvSpPr txBox="1"/>
          <p:nvPr/>
        </p:nvSpPr>
        <p:spPr>
          <a:xfrm>
            <a:off x="4572000" y="326475"/>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Prompt</a:t>
            </a:r>
            <a:endParaRPr b="1" sz="2000">
              <a:solidFill>
                <a:schemeClr val="dk2"/>
              </a:solidFill>
              <a:latin typeface="Caveat"/>
              <a:ea typeface="Caveat"/>
              <a:cs typeface="Caveat"/>
              <a:sym typeface="Caveat"/>
            </a:endParaRPr>
          </a:p>
        </p:txBody>
      </p:sp>
      <p:sp>
        <p:nvSpPr>
          <p:cNvPr id="150" name="Google Shape;150;p21"/>
          <p:cNvSpPr txBox="1"/>
          <p:nvPr/>
        </p:nvSpPr>
        <p:spPr>
          <a:xfrm>
            <a:off x="3425049" y="4474200"/>
            <a:ext cx="77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LLM</a:t>
            </a:r>
            <a:endParaRPr b="1" sz="2000">
              <a:solidFill>
                <a:schemeClr val="dk2"/>
              </a:solidFill>
              <a:latin typeface="Caveat"/>
              <a:ea typeface="Caveat"/>
              <a:cs typeface="Caveat"/>
              <a:sym typeface="Caveat"/>
            </a:endParaRPr>
          </a:p>
        </p:txBody>
      </p:sp>
      <p:sp>
        <p:nvSpPr>
          <p:cNvPr id="151" name="Google Shape;151;p21"/>
          <p:cNvSpPr txBox="1"/>
          <p:nvPr/>
        </p:nvSpPr>
        <p:spPr>
          <a:xfrm>
            <a:off x="519750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Mémoire</a:t>
            </a:r>
            <a:endParaRPr b="1" sz="2000">
              <a:solidFill>
                <a:schemeClr val="dk2"/>
              </a:solidFill>
              <a:latin typeface="Caveat"/>
              <a:ea typeface="Caveat"/>
              <a:cs typeface="Caveat"/>
              <a:sym typeface="Caveat"/>
            </a:endParaRPr>
          </a:p>
        </p:txBody>
      </p:sp>
      <p:sp>
        <p:nvSpPr>
          <p:cNvPr id="152" name="Google Shape;152;p21"/>
          <p:cNvSpPr txBox="1"/>
          <p:nvPr/>
        </p:nvSpPr>
        <p:spPr>
          <a:xfrm>
            <a:off x="7529800" y="4359659"/>
            <a:ext cx="70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cxnSp>
        <p:nvCxnSpPr>
          <p:cNvPr id="153" name="Google Shape;153;p21"/>
          <p:cNvCxnSpPr>
            <a:stCxn id="143" idx="1"/>
          </p:cNvCxnSpPr>
          <p:nvPr/>
        </p:nvCxnSpPr>
        <p:spPr>
          <a:xfrm flipH="1">
            <a:off x="2226675" y="2270188"/>
            <a:ext cx="2041500" cy="9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54" name="Google Shape;154;p21"/>
          <p:cNvCxnSpPr/>
          <p:nvPr/>
        </p:nvCxnSpPr>
        <p:spPr>
          <a:xfrm rot="5400000">
            <a:off x="3996800" y="2917000"/>
            <a:ext cx="768300" cy="7458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55" name="Google Shape;155;p21"/>
          <p:cNvCxnSpPr/>
          <p:nvPr/>
        </p:nvCxnSpPr>
        <p:spPr>
          <a:xfrm flipH="1" rot="-5400000">
            <a:off x="6791225" y="2972500"/>
            <a:ext cx="823800" cy="801600"/>
          </a:xfrm>
          <a:prstGeom prst="bentConnector3">
            <a:avLst>
              <a:gd fmla="val 72979" name="adj1"/>
            </a:avLst>
          </a:prstGeom>
          <a:noFill/>
          <a:ln cap="flat" cmpd="sng" w="19050">
            <a:solidFill>
              <a:schemeClr val="dk2"/>
            </a:solidFill>
            <a:prstDash val="dot"/>
            <a:round/>
            <a:headEnd len="med" w="med" type="none"/>
            <a:tailEnd len="med" w="med" type="none"/>
          </a:ln>
        </p:spPr>
      </p:cxnSp>
      <p:cxnSp>
        <p:nvCxnSpPr>
          <p:cNvPr id="156" name="Google Shape;156;p21"/>
          <p:cNvCxnSpPr>
            <a:endCxn id="146" idx="0"/>
          </p:cNvCxnSpPr>
          <p:nvPr/>
        </p:nvCxnSpPr>
        <p:spPr>
          <a:xfrm>
            <a:off x="5577762" y="2950377"/>
            <a:ext cx="91800" cy="819000"/>
          </a:xfrm>
          <a:prstGeom prst="straightConnector1">
            <a:avLst/>
          </a:prstGeom>
          <a:noFill/>
          <a:ln cap="flat" cmpd="sng" w="19050">
            <a:solidFill>
              <a:schemeClr val="dk2"/>
            </a:solidFill>
            <a:prstDash val="dot"/>
            <a:round/>
            <a:headEnd len="med" w="med" type="none"/>
            <a:tailEnd len="med" w="med" type="none"/>
          </a:ln>
        </p:spPr>
      </p:cxnSp>
      <p:cxnSp>
        <p:nvCxnSpPr>
          <p:cNvPr id="157" name="Google Shape;157;p21"/>
          <p:cNvCxnSpPr>
            <a:stCxn id="149" idx="2"/>
          </p:cNvCxnSpPr>
          <p:nvPr/>
        </p:nvCxnSpPr>
        <p:spPr>
          <a:xfrm>
            <a:off x="5044050" y="819075"/>
            <a:ext cx="32700" cy="739500"/>
          </a:xfrm>
          <a:prstGeom prst="straightConnector1">
            <a:avLst/>
          </a:prstGeom>
          <a:noFill/>
          <a:ln cap="flat" cmpd="sng" w="19050">
            <a:solidFill>
              <a:schemeClr val="dk2"/>
            </a:solidFill>
            <a:prstDash val="dot"/>
            <a:round/>
            <a:headEnd len="med" w="med" type="none"/>
            <a:tailEnd len="med" w="med" type="none"/>
          </a:ln>
        </p:spPr>
      </p:cxnSp>
      <p:sp>
        <p:nvSpPr>
          <p:cNvPr id="158" name="Google Shape;158;p21"/>
          <p:cNvSpPr txBox="1"/>
          <p:nvPr/>
        </p:nvSpPr>
        <p:spPr>
          <a:xfrm>
            <a:off x="5485625" y="222675"/>
            <a:ext cx="343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chemeClr val="dk2"/>
                </a:solidFill>
                <a:latin typeface="Caveat"/>
                <a:ea typeface="Caveat"/>
                <a:cs typeface="Caveat"/>
                <a:sym typeface="Caveat"/>
              </a:rPr>
              <a:t># Rôle  L’agent principal est un **super agent** chargé de gérer et de coordonner plusieurs sous-agents spécialisés. Il permet d’exécuter des tâches variées en déléguant les requêtes aux agents appropriés.</a:t>
            </a:r>
            <a:endParaRPr sz="1100">
              <a:solidFill>
                <a:schemeClr val="dk2"/>
              </a:solidFill>
              <a:latin typeface="Caveat"/>
              <a:ea typeface="Caveat"/>
              <a:cs typeface="Caveat"/>
              <a:sym typeface="Caveat"/>
            </a:endParaRPr>
          </a:p>
          <a:p>
            <a:pPr indent="0" lvl="0" marL="0" rtl="0" algn="l">
              <a:spcBef>
                <a:spcPts val="0"/>
              </a:spcBef>
              <a:spcAft>
                <a:spcPts val="0"/>
              </a:spcAft>
              <a:buNone/>
            </a:pPr>
            <a:r>
              <a:t/>
            </a:r>
            <a:endParaRPr sz="1100">
              <a:solidFill>
                <a:schemeClr val="dk2"/>
              </a:solidFill>
              <a:latin typeface="Caveat"/>
              <a:ea typeface="Caveat"/>
              <a:cs typeface="Caveat"/>
              <a:sym typeface="Caveat"/>
            </a:endParaRPr>
          </a:p>
        </p:txBody>
      </p:sp>
      <p:pic>
        <p:nvPicPr>
          <p:cNvPr id="159" name="Google Shape;159;p21" title="icon_tools.png"/>
          <p:cNvPicPr preferRelativeResize="0"/>
          <p:nvPr/>
        </p:nvPicPr>
        <p:blipFill>
          <a:blip r:embed="rId7">
            <a:alphaModFix/>
          </a:blip>
          <a:stretch>
            <a:fillRect/>
          </a:stretch>
        </p:blipFill>
        <p:spPr>
          <a:xfrm>
            <a:off x="6851050" y="4044225"/>
            <a:ext cx="604650" cy="604650"/>
          </a:xfrm>
          <a:prstGeom prst="rect">
            <a:avLst/>
          </a:prstGeom>
          <a:noFill/>
          <a:ln>
            <a:noFill/>
          </a:ln>
        </p:spPr>
      </p:pic>
      <p:pic>
        <p:nvPicPr>
          <p:cNvPr id="160" name="Google Shape;160;p21" title="icon_tools.png"/>
          <p:cNvPicPr preferRelativeResize="0"/>
          <p:nvPr/>
        </p:nvPicPr>
        <p:blipFill>
          <a:blip r:embed="rId7">
            <a:alphaModFix/>
          </a:blip>
          <a:stretch>
            <a:fillRect/>
          </a:stretch>
        </p:blipFill>
        <p:spPr>
          <a:xfrm>
            <a:off x="8182825" y="3180550"/>
            <a:ext cx="604650" cy="604650"/>
          </a:xfrm>
          <a:prstGeom prst="rect">
            <a:avLst/>
          </a:prstGeom>
          <a:noFill/>
          <a:ln>
            <a:noFill/>
          </a:ln>
        </p:spPr>
      </p:pic>
      <p:pic>
        <p:nvPicPr>
          <p:cNvPr id="161" name="Google Shape;161;p21" title="icon_tools.png"/>
          <p:cNvPicPr preferRelativeResize="0"/>
          <p:nvPr/>
        </p:nvPicPr>
        <p:blipFill>
          <a:blip r:embed="rId7">
            <a:alphaModFix/>
          </a:blip>
          <a:stretch>
            <a:fillRect/>
          </a:stretch>
        </p:blipFill>
        <p:spPr>
          <a:xfrm>
            <a:off x="8395100" y="2269425"/>
            <a:ext cx="604650" cy="604650"/>
          </a:xfrm>
          <a:prstGeom prst="rect">
            <a:avLst/>
          </a:prstGeom>
          <a:noFill/>
          <a:ln>
            <a:noFill/>
          </a:ln>
        </p:spPr>
      </p:pic>
      <p:cxnSp>
        <p:nvCxnSpPr>
          <p:cNvPr id="162" name="Google Shape;162;p21"/>
          <p:cNvCxnSpPr>
            <a:endCxn id="161" idx="1"/>
          </p:cNvCxnSpPr>
          <p:nvPr/>
        </p:nvCxnSpPr>
        <p:spPr>
          <a:xfrm flipH="1" rot="10800000">
            <a:off x="7103000" y="2571750"/>
            <a:ext cx="1292100" cy="3564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63" name="Google Shape;163;p21"/>
          <p:cNvCxnSpPr/>
          <p:nvPr/>
        </p:nvCxnSpPr>
        <p:spPr>
          <a:xfrm>
            <a:off x="7013875" y="2905750"/>
            <a:ext cx="1169100" cy="465900"/>
          </a:xfrm>
          <a:prstGeom prst="bentConnector3">
            <a:avLst>
              <a:gd fmla="val 2857" name="adj1"/>
            </a:avLst>
          </a:prstGeom>
          <a:noFill/>
          <a:ln cap="flat" cmpd="sng" w="19050">
            <a:solidFill>
              <a:schemeClr val="dk2"/>
            </a:solidFill>
            <a:prstDash val="dot"/>
            <a:round/>
            <a:headEnd len="med" w="med" type="none"/>
            <a:tailEnd len="med" w="med" type="none"/>
          </a:ln>
        </p:spPr>
      </p:cxnSp>
      <p:cxnSp>
        <p:nvCxnSpPr>
          <p:cNvPr id="164" name="Google Shape;164;p21"/>
          <p:cNvCxnSpPr>
            <a:endCxn id="159" idx="1"/>
          </p:cNvCxnSpPr>
          <p:nvPr/>
        </p:nvCxnSpPr>
        <p:spPr>
          <a:xfrm flipH="1" rot="-5400000">
            <a:off x="5967100" y="3462600"/>
            <a:ext cx="1452000" cy="315900"/>
          </a:xfrm>
          <a:prstGeom prst="bentConnector2">
            <a:avLst/>
          </a:prstGeom>
          <a:noFill/>
          <a:ln cap="flat" cmpd="sng" w="19050">
            <a:solidFill>
              <a:schemeClr val="dk2"/>
            </a:solidFill>
            <a:prstDash val="dot"/>
            <a:round/>
            <a:headEnd len="med" w="med" type="none"/>
            <a:tailEnd len="med" w="med" type="none"/>
          </a:ln>
        </p:spPr>
      </p:cxnSp>
      <p:sp>
        <p:nvSpPr>
          <p:cNvPr id="165" name="Google Shape;165;p21"/>
          <p:cNvSpPr txBox="1"/>
          <p:nvPr/>
        </p:nvSpPr>
        <p:spPr>
          <a:xfrm>
            <a:off x="8134450" y="3676625"/>
            <a:ext cx="70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sp>
        <p:nvSpPr>
          <p:cNvPr id="166" name="Google Shape;166;p21"/>
          <p:cNvSpPr txBox="1"/>
          <p:nvPr/>
        </p:nvSpPr>
        <p:spPr>
          <a:xfrm>
            <a:off x="6802675" y="4539450"/>
            <a:ext cx="70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sp>
        <p:nvSpPr>
          <p:cNvPr id="167" name="Google Shape;167;p21"/>
          <p:cNvSpPr txBox="1"/>
          <p:nvPr/>
        </p:nvSpPr>
        <p:spPr>
          <a:xfrm>
            <a:off x="8345800" y="2738175"/>
            <a:ext cx="70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